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notesMasterIdLst>
    <p:notesMasterId r:id="rId171"/>
  </p:notesMasterIdLst>
  <p:sldIdLst>
    <p:sldId id="256" r:id="rId5"/>
    <p:sldId id="1670" r:id="rId6"/>
    <p:sldId id="1631" r:id="rId7"/>
    <p:sldId id="1634" r:id="rId8"/>
    <p:sldId id="1635" r:id="rId9"/>
    <p:sldId id="1636" r:id="rId10"/>
    <p:sldId id="1637" r:id="rId11"/>
    <p:sldId id="1638" r:id="rId12"/>
    <p:sldId id="1639" r:id="rId13"/>
    <p:sldId id="1640" r:id="rId14"/>
    <p:sldId id="1632" r:id="rId15"/>
    <p:sldId id="1633" r:id="rId16"/>
    <p:sldId id="1198" r:id="rId17"/>
    <p:sldId id="1467" r:id="rId18"/>
    <p:sldId id="1468" r:id="rId19"/>
    <p:sldId id="1469" r:id="rId20"/>
    <p:sldId id="1466" r:id="rId21"/>
    <p:sldId id="1470" r:id="rId22"/>
    <p:sldId id="1473" r:id="rId23"/>
    <p:sldId id="1471" r:id="rId24"/>
    <p:sldId id="1474" r:id="rId25"/>
    <p:sldId id="1475" r:id="rId26"/>
    <p:sldId id="1476" r:id="rId27"/>
    <p:sldId id="1480" r:id="rId28"/>
    <p:sldId id="1478" r:id="rId29"/>
    <p:sldId id="1477" r:id="rId30"/>
    <p:sldId id="1482" r:id="rId31"/>
    <p:sldId id="1481" r:id="rId32"/>
    <p:sldId id="1486" r:id="rId33"/>
    <p:sldId id="1483" r:id="rId34"/>
    <p:sldId id="1484" r:id="rId35"/>
    <p:sldId id="1489" r:id="rId36"/>
    <p:sldId id="1485" r:id="rId37"/>
    <p:sldId id="1487" r:id="rId38"/>
    <p:sldId id="1676" r:id="rId39"/>
    <p:sldId id="1488" r:id="rId40"/>
    <p:sldId id="1492" r:id="rId41"/>
    <p:sldId id="1677" r:id="rId42"/>
    <p:sldId id="1678" r:id="rId43"/>
    <p:sldId id="1493" r:id="rId44"/>
    <p:sldId id="1496" r:id="rId45"/>
    <p:sldId id="1497" r:id="rId46"/>
    <p:sldId id="1495" r:id="rId47"/>
    <p:sldId id="1507" r:id="rId48"/>
    <p:sldId id="1563" r:id="rId49"/>
    <p:sldId id="1498" r:id="rId50"/>
    <p:sldId id="1679" r:id="rId51"/>
    <p:sldId id="1680" r:id="rId52"/>
    <p:sldId id="1681" r:id="rId53"/>
    <p:sldId id="1505" r:id="rId54"/>
    <p:sldId id="1502" r:id="rId55"/>
    <p:sldId id="1509" r:id="rId56"/>
    <p:sldId id="1511" r:id="rId57"/>
    <p:sldId id="1513" r:id="rId58"/>
    <p:sldId id="1514" r:id="rId59"/>
    <p:sldId id="1506" r:id="rId60"/>
    <p:sldId id="1503" r:id="rId61"/>
    <p:sldId id="1851" r:id="rId62"/>
    <p:sldId id="1852" r:id="rId63"/>
    <p:sldId id="1516" r:id="rId64"/>
    <p:sldId id="1515" r:id="rId65"/>
    <p:sldId id="1517" r:id="rId66"/>
    <p:sldId id="1518" r:id="rId67"/>
    <p:sldId id="1519" r:id="rId68"/>
    <p:sldId id="1520" r:id="rId69"/>
    <p:sldId id="1521" r:id="rId70"/>
    <p:sldId id="1522" r:id="rId71"/>
    <p:sldId id="1523" r:id="rId72"/>
    <p:sldId id="1682" r:id="rId73"/>
    <p:sldId id="1683" r:id="rId74"/>
    <p:sldId id="1684" r:id="rId75"/>
    <p:sldId id="1525" r:id="rId76"/>
    <p:sldId id="1527" r:id="rId77"/>
    <p:sldId id="1537" r:id="rId78"/>
    <p:sldId id="1538" r:id="rId79"/>
    <p:sldId id="1533" r:id="rId80"/>
    <p:sldId id="1534" r:id="rId81"/>
    <p:sldId id="1846" r:id="rId82"/>
    <p:sldId id="1535" r:id="rId83"/>
    <p:sldId id="1847" r:id="rId84"/>
    <p:sldId id="1848" r:id="rId85"/>
    <p:sldId id="1849" r:id="rId86"/>
    <p:sldId id="1850" r:id="rId87"/>
    <p:sldId id="1845" r:id="rId88"/>
    <p:sldId id="1528" r:id="rId89"/>
    <p:sldId id="1532" r:id="rId90"/>
    <p:sldId id="1530" r:id="rId91"/>
    <p:sldId id="1531" r:id="rId92"/>
    <p:sldId id="1844" r:id="rId93"/>
    <p:sldId id="1539" r:id="rId94"/>
    <p:sldId id="1540" r:id="rId95"/>
    <p:sldId id="1541" r:id="rId96"/>
    <p:sldId id="1542" r:id="rId97"/>
    <p:sldId id="1545" r:id="rId98"/>
    <p:sldId id="1543" r:id="rId99"/>
    <p:sldId id="1544" r:id="rId100"/>
    <p:sldId id="1550" r:id="rId101"/>
    <p:sldId id="1549" r:id="rId102"/>
    <p:sldId id="1547" r:id="rId103"/>
    <p:sldId id="1548" r:id="rId104"/>
    <p:sldId id="1546" r:id="rId105"/>
    <p:sldId id="1707" r:id="rId106"/>
    <p:sldId id="1839" r:id="rId107"/>
    <p:sldId id="1841" r:id="rId108"/>
    <p:sldId id="1842" r:id="rId109"/>
    <p:sldId id="1843" r:id="rId110"/>
    <p:sldId id="1840" r:id="rId111"/>
    <p:sldId id="1709" r:id="rId112"/>
    <p:sldId id="1577" r:id="rId113"/>
    <p:sldId id="1551" r:id="rId114"/>
    <p:sldId id="1584" r:id="rId115"/>
    <p:sldId id="1585" r:id="rId116"/>
    <p:sldId id="1586" r:id="rId117"/>
    <p:sldId id="1587" r:id="rId118"/>
    <p:sldId id="1588" r:id="rId119"/>
    <p:sldId id="1590" r:id="rId120"/>
    <p:sldId id="1592" r:id="rId121"/>
    <p:sldId id="1589" r:id="rId122"/>
    <p:sldId id="1593" r:id="rId123"/>
    <p:sldId id="1594" r:id="rId124"/>
    <p:sldId id="1595" r:id="rId125"/>
    <p:sldId id="1705" r:id="rId126"/>
    <p:sldId id="1706" r:id="rId127"/>
    <p:sldId id="1596" r:id="rId128"/>
    <p:sldId id="1597" r:id="rId129"/>
    <p:sldId id="1599" r:id="rId130"/>
    <p:sldId id="1698" r:id="rId131"/>
    <p:sldId id="1700" r:id="rId132"/>
    <p:sldId id="1701" r:id="rId133"/>
    <p:sldId id="1703" r:id="rId134"/>
    <p:sldId id="1704" r:id="rId135"/>
    <p:sldId id="1598" r:id="rId136"/>
    <p:sldId id="1600" r:id="rId137"/>
    <p:sldId id="1604" r:id="rId138"/>
    <p:sldId id="1619" r:id="rId139"/>
    <p:sldId id="1618" r:id="rId140"/>
    <p:sldId id="1605" r:id="rId141"/>
    <p:sldId id="1620" r:id="rId142"/>
    <p:sldId id="1688" r:id="rId143"/>
    <p:sldId id="1606" r:id="rId144"/>
    <p:sldId id="1607" r:id="rId145"/>
    <p:sldId id="1687" r:id="rId146"/>
    <p:sldId id="1608" r:id="rId147"/>
    <p:sldId id="1689" r:id="rId148"/>
    <p:sldId id="1690" r:id="rId149"/>
    <p:sldId id="1691" r:id="rId150"/>
    <p:sldId id="1692" r:id="rId151"/>
    <p:sldId id="1609" r:id="rId152"/>
    <p:sldId id="1610" r:id="rId153"/>
    <p:sldId id="1611" r:id="rId154"/>
    <p:sldId id="1612" r:id="rId155"/>
    <p:sldId id="1613" r:id="rId156"/>
    <p:sldId id="1614" r:id="rId157"/>
    <p:sldId id="1616" r:id="rId158"/>
    <p:sldId id="1615" r:id="rId159"/>
    <p:sldId id="1693" r:id="rId160"/>
    <p:sldId id="1694" r:id="rId161"/>
    <p:sldId id="1621" r:id="rId162"/>
    <p:sldId id="1626" r:id="rId163"/>
    <p:sldId id="1622" r:id="rId164"/>
    <p:sldId id="1695" r:id="rId165"/>
    <p:sldId id="1696" r:id="rId166"/>
    <p:sldId id="1697" r:id="rId167"/>
    <p:sldId id="1625" r:id="rId168"/>
    <p:sldId id="1623" r:id="rId169"/>
    <p:sldId id="1465" r:id="rId170"/>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8CC4"/>
    <a:srgbClr val="19A6E7"/>
    <a:srgbClr val="1A40C0"/>
    <a:srgbClr val="389954"/>
    <a:srgbClr val="FFA984"/>
    <a:srgbClr val="660066"/>
    <a:srgbClr val="C0A523"/>
    <a:srgbClr val="246B1B"/>
    <a:srgbClr val="E4CF3D"/>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5BB7F-FCDE-3A46-A8EB-62A148496D2B}" v="1333" dt="2021-07-14T10:36:45.621"/>
    <p1510:client id="{4C0C853A-62D0-9A43-A365-7F6DF5EF18B5}" v="309" dt="2021-07-15T02:27:21.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50" autoAdjust="0"/>
    <p:restoredTop sz="94626"/>
  </p:normalViewPr>
  <p:slideViewPr>
    <p:cSldViewPr snapToGrid="0" snapToObjects="1">
      <p:cViewPr varScale="1">
        <p:scale>
          <a:sx n="101" d="100"/>
          <a:sy n="101" d="100"/>
        </p:scale>
        <p:origin x="704" y="18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microsoft.com/office/2016/11/relationships/changesInfo" Target="changesInfos/changesInfo1.xml"/><Relationship Id="rId172" Type="http://schemas.openxmlformats.org/officeDocument/2006/relationships/commentAuthors" Target="commen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4C0C853A-62D0-9A43-A365-7F6DF5EF18B5}"/>
    <pc:docChg chg="undo custSel addSld delSld modSld sldOrd">
      <pc:chgData name="Stack Simplify" userId="30f9c473cae68561" providerId="LiveId" clId="{4C0C853A-62D0-9A43-A365-7F6DF5EF18B5}" dt="2021-07-15T02:27:27.503" v="1926" actId="1076"/>
      <pc:docMkLst>
        <pc:docMk/>
      </pc:docMkLst>
      <pc:sldChg chg="addSp delSp modSp mod">
        <pc:chgData name="Stack Simplify" userId="30f9c473cae68561" providerId="LiveId" clId="{4C0C853A-62D0-9A43-A365-7F6DF5EF18B5}" dt="2021-07-15T00:44:31.762" v="49"/>
        <pc:sldMkLst>
          <pc:docMk/>
          <pc:sldMk cId="2739888766" sldId="256"/>
        </pc:sldMkLst>
        <pc:spChg chg="mod">
          <ac:chgData name="Stack Simplify" userId="30f9c473cae68561" providerId="LiveId" clId="{4C0C853A-62D0-9A43-A365-7F6DF5EF18B5}" dt="2021-07-15T00:44:27.276" v="47" actId="207"/>
          <ac:spMkLst>
            <pc:docMk/>
            <pc:sldMk cId="2739888766" sldId="256"/>
            <ac:spMk id="2" creationId="{00000000-0000-0000-0000-000000000000}"/>
          </ac:spMkLst>
        </pc:spChg>
        <pc:spChg chg="mod">
          <ac:chgData name="Stack Simplify" userId="30f9c473cae68561" providerId="LiveId" clId="{4C0C853A-62D0-9A43-A365-7F6DF5EF18B5}" dt="2021-07-15T00:44:09.072" v="40" actId="1076"/>
          <ac:spMkLst>
            <pc:docMk/>
            <pc:sldMk cId="2739888766" sldId="256"/>
            <ac:spMk id="3" creationId="{00000000-0000-0000-0000-000000000000}"/>
          </ac:spMkLst>
        </pc:spChg>
        <pc:spChg chg="add del mod">
          <ac:chgData name="Stack Simplify" userId="30f9c473cae68561" providerId="LiveId" clId="{4C0C853A-62D0-9A43-A365-7F6DF5EF18B5}" dt="2021-07-15T00:44:31.762" v="49"/>
          <ac:spMkLst>
            <pc:docMk/>
            <pc:sldMk cId="2739888766" sldId="256"/>
            <ac:spMk id="4" creationId="{ABB67F3E-C03E-7D4C-9DE0-A459495ECEC3}"/>
          </ac:spMkLst>
        </pc:spChg>
      </pc:sldChg>
      <pc:sldChg chg="del">
        <pc:chgData name="Stack Simplify" userId="30f9c473cae68561" providerId="LiveId" clId="{4C0C853A-62D0-9A43-A365-7F6DF5EF18B5}" dt="2021-07-15T00:44:33.340" v="50" actId="2696"/>
        <pc:sldMkLst>
          <pc:docMk/>
          <pc:sldMk cId="3965326646" sldId="1512"/>
        </pc:sldMkLst>
      </pc:sldChg>
      <pc:sldChg chg="del">
        <pc:chgData name="Stack Simplify" userId="30f9c473cae68561" providerId="LiveId" clId="{4C0C853A-62D0-9A43-A365-7F6DF5EF18B5}" dt="2021-07-15T01:57:18.292" v="1856" actId="2696"/>
        <pc:sldMkLst>
          <pc:docMk/>
          <pc:sldMk cId="1145650890" sldId="1643"/>
        </pc:sldMkLst>
      </pc:sldChg>
      <pc:sldChg chg="del">
        <pc:chgData name="Stack Simplify" userId="30f9c473cae68561" providerId="LiveId" clId="{4C0C853A-62D0-9A43-A365-7F6DF5EF18B5}" dt="2021-07-15T01:17:31.323" v="907" actId="2696"/>
        <pc:sldMkLst>
          <pc:docMk/>
          <pc:sldMk cId="2308032613" sldId="1648"/>
        </pc:sldMkLst>
      </pc:sldChg>
      <pc:sldChg chg="addSp modSp mod">
        <pc:chgData name="Stack Simplify" userId="30f9c473cae68561" providerId="LiveId" clId="{4C0C853A-62D0-9A43-A365-7F6DF5EF18B5}" dt="2021-07-15T01:43:04.868" v="1596" actId="20577"/>
        <pc:sldMkLst>
          <pc:docMk/>
          <pc:sldMk cId="2743876482" sldId="1649"/>
        </pc:sldMkLst>
        <pc:spChg chg="add mod">
          <ac:chgData name="Stack Simplify" userId="30f9c473cae68561" providerId="LiveId" clId="{4C0C853A-62D0-9A43-A365-7F6DF5EF18B5}" dt="2021-07-15T01:43:04.868" v="1596" actId="20577"/>
          <ac:spMkLst>
            <pc:docMk/>
            <pc:sldMk cId="2743876482" sldId="1649"/>
            <ac:spMk id="12" creationId="{CE53A641-E132-FC49-BA9A-A52729C571BC}"/>
          </ac:spMkLst>
        </pc:spChg>
      </pc:sldChg>
      <pc:sldChg chg="del">
        <pc:chgData name="Stack Simplify" userId="30f9c473cae68561" providerId="LiveId" clId="{4C0C853A-62D0-9A43-A365-7F6DF5EF18B5}" dt="2021-07-15T01:18:26.793" v="909" actId="2696"/>
        <pc:sldMkLst>
          <pc:docMk/>
          <pc:sldMk cId="1616029702" sldId="1650"/>
        </pc:sldMkLst>
      </pc:sldChg>
      <pc:sldChg chg="del">
        <pc:chgData name="Stack Simplify" userId="30f9c473cae68561" providerId="LiveId" clId="{4C0C853A-62D0-9A43-A365-7F6DF5EF18B5}" dt="2021-07-15T01:18:37.202" v="911" actId="2696"/>
        <pc:sldMkLst>
          <pc:docMk/>
          <pc:sldMk cId="284710305" sldId="1651"/>
        </pc:sldMkLst>
      </pc:sldChg>
      <pc:sldChg chg="del">
        <pc:chgData name="Stack Simplify" userId="30f9c473cae68561" providerId="LiveId" clId="{4C0C853A-62D0-9A43-A365-7F6DF5EF18B5}" dt="2021-07-15T01:18:47.589" v="912" actId="2696"/>
        <pc:sldMkLst>
          <pc:docMk/>
          <pc:sldMk cId="3967836502" sldId="1653"/>
        </pc:sldMkLst>
      </pc:sldChg>
      <pc:sldChg chg="del">
        <pc:chgData name="Stack Simplify" userId="30f9c473cae68561" providerId="LiveId" clId="{4C0C853A-62D0-9A43-A365-7F6DF5EF18B5}" dt="2021-07-15T01:18:47.589" v="912" actId="2696"/>
        <pc:sldMkLst>
          <pc:docMk/>
          <pc:sldMk cId="473594856" sldId="1654"/>
        </pc:sldMkLst>
      </pc:sldChg>
      <pc:sldChg chg="addSp delSp modSp mod ord">
        <pc:chgData name="Stack Simplify" userId="30f9c473cae68561" providerId="LiveId" clId="{4C0C853A-62D0-9A43-A365-7F6DF5EF18B5}" dt="2021-07-15T01:48:17.879" v="1796" actId="207"/>
        <pc:sldMkLst>
          <pc:docMk/>
          <pc:sldMk cId="3214241146" sldId="1658"/>
        </pc:sldMkLst>
        <pc:spChg chg="add mod">
          <ac:chgData name="Stack Simplify" userId="30f9c473cae68561" providerId="LiveId" clId="{4C0C853A-62D0-9A43-A365-7F6DF5EF18B5}" dt="2021-07-15T01:48:00.581" v="1792" actId="207"/>
          <ac:spMkLst>
            <pc:docMk/>
            <pc:sldMk cId="3214241146" sldId="1658"/>
            <ac:spMk id="3" creationId="{32B77666-7D68-7640-8746-4251E32DDEC9}"/>
          </ac:spMkLst>
        </pc:spChg>
        <pc:spChg chg="add mod">
          <ac:chgData name="Stack Simplify" userId="30f9c473cae68561" providerId="LiveId" clId="{4C0C853A-62D0-9A43-A365-7F6DF5EF18B5}" dt="2021-07-15T01:47:56.432" v="1791" actId="113"/>
          <ac:spMkLst>
            <pc:docMk/>
            <pc:sldMk cId="3214241146" sldId="1658"/>
            <ac:spMk id="4" creationId="{9420B97E-BFB4-C547-8A19-EC10B0A9586D}"/>
          </ac:spMkLst>
        </pc:spChg>
        <pc:spChg chg="del">
          <ac:chgData name="Stack Simplify" userId="30f9c473cae68561" providerId="LiveId" clId="{4C0C853A-62D0-9A43-A365-7F6DF5EF18B5}" dt="2021-07-15T01:45:16.280" v="1599" actId="478"/>
          <ac:spMkLst>
            <pc:docMk/>
            <pc:sldMk cId="3214241146" sldId="1658"/>
            <ac:spMk id="5" creationId="{C7AF57AF-98D7-5446-8049-CD1D4BB4148D}"/>
          </ac:spMkLst>
        </pc:spChg>
        <pc:spChg chg="del">
          <ac:chgData name="Stack Simplify" userId="30f9c473cae68561" providerId="LiveId" clId="{4C0C853A-62D0-9A43-A365-7F6DF5EF18B5}" dt="2021-07-15T01:45:16.280" v="1599" actId="478"/>
          <ac:spMkLst>
            <pc:docMk/>
            <pc:sldMk cId="3214241146" sldId="1658"/>
            <ac:spMk id="7" creationId="{3800E199-9FE8-D746-8A96-68EAF491CF54}"/>
          </ac:spMkLst>
        </pc:spChg>
        <pc:spChg chg="add mod">
          <ac:chgData name="Stack Simplify" userId="30f9c473cae68561" providerId="LiveId" clId="{4C0C853A-62D0-9A43-A365-7F6DF5EF18B5}" dt="2021-07-15T01:48:05.585" v="1793" actId="207"/>
          <ac:spMkLst>
            <pc:docMk/>
            <pc:sldMk cId="3214241146" sldId="1658"/>
            <ac:spMk id="8" creationId="{BEB4A6B5-C72B-8F44-BDE2-3B623BBBBB9C}"/>
          </ac:spMkLst>
        </pc:spChg>
        <pc:spChg chg="add mod">
          <ac:chgData name="Stack Simplify" userId="30f9c473cae68561" providerId="LiveId" clId="{4C0C853A-62D0-9A43-A365-7F6DF5EF18B5}" dt="2021-07-15T01:48:08.336" v="1794" actId="207"/>
          <ac:spMkLst>
            <pc:docMk/>
            <pc:sldMk cId="3214241146" sldId="1658"/>
            <ac:spMk id="9" creationId="{4782980A-24F1-7F4A-8604-3D59142EFA72}"/>
          </ac:spMkLst>
        </pc:spChg>
        <pc:spChg chg="mod">
          <ac:chgData name="Stack Simplify" userId="30f9c473cae68561" providerId="LiveId" clId="{4C0C853A-62D0-9A43-A365-7F6DF5EF18B5}" dt="2021-07-15T01:47:45.652" v="1788" actId="1076"/>
          <ac:spMkLst>
            <pc:docMk/>
            <pc:sldMk cId="3214241146" sldId="1658"/>
            <ac:spMk id="10" creationId="{B626E982-0E12-DA4E-B2AB-F834320B9217}"/>
          </ac:spMkLst>
        </pc:spChg>
        <pc:spChg chg="add mod">
          <ac:chgData name="Stack Simplify" userId="30f9c473cae68561" providerId="LiveId" clId="{4C0C853A-62D0-9A43-A365-7F6DF5EF18B5}" dt="2021-07-15T01:48:14.439" v="1795" actId="207"/>
          <ac:spMkLst>
            <pc:docMk/>
            <pc:sldMk cId="3214241146" sldId="1658"/>
            <ac:spMk id="11" creationId="{EDCF5125-14D8-F04B-8B05-F5F3B155A83C}"/>
          </ac:spMkLst>
        </pc:spChg>
        <pc:spChg chg="add mod">
          <ac:chgData name="Stack Simplify" userId="30f9c473cae68561" providerId="LiveId" clId="{4C0C853A-62D0-9A43-A365-7F6DF5EF18B5}" dt="2021-07-15T01:48:17.879" v="1796" actId="207"/>
          <ac:spMkLst>
            <pc:docMk/>
            <pc:sldMk cId="3214241146" sldId="1658"/>
            <ac:spMk id="12" creationId="{406B7429-548F-554F-AE24-0B3988E76F33}"/>
          </ac:spMkLst>
        </pc:spChg>
      </pc:sldChg>
      <pc:sldChg chg="del">
        <pc:chgData name="Stack Simplify" userId="30f9c473cae68561" providerId="LiveId" clId="{4C0C853A-62D0-9A43-A365-7F6DF5EF18B5}" dt="2021-07-15T01:21:12.621" v="915" actId="2696"/>
        <pc:sldMkLst>
          <pc:docMk/>
          <pc:sldMk cId="2942177735" sldId="1659"/>
        </pc:sldMkLst>
      </pc:sldChg>
      <pc:sldChg chg="del">
        <pc:chgData name="Stack Simplify" userId="30f9c473cae68561" providerId="LiveId" clId="{4C0C853A-62D0-9A43-A365-7F6DF5EF18B5}" dt="2021-07-15T01:21:12.621" v="915" actId="2696"/>
        <pc:sldMkLst>
          <pc:docMk/>
          <pc:sldMk cId="2313046486" sldId="1660"/>
        </pc:sldMkLst>
      </pc:sldChg>
      <pc:sldChg chg="del">
        <pc:chgData name="Stack Simplify" userId="30f9c473cae68561" providerId="LiveId" clId="{4C0C853A-62D0-9A43-A365-7F6DF5EF18B5}" dt="2021-07-15T01:21:12.621" v="915" actId="2696"/>
        <pc:sldMkLst>
          <pc:docMk/>
          <pc:sldMk cId="2999225818" sldId="1661"/>
        </pc:sldMkLst>
      </pc:sldChg>
      <pc:sldChg chg="modSp mod">
        <pc:chgData name="Stack Simplify" userId="30f9c473cae68561" providerId="LiveId" clId="{4C0C853A-62D0-9A43-A365-7F6DF5EF18B5}" dt="2021-07-15T01:21:27.376" v="942" actId="20577"/>
        <pc:sldMkLst>
          <pc:docMk/>
          <pc:sldMk cId="3694834122" sldId="1663"/>
        </pc:sldMkLst>
        <pc:spChg chg="mod">
          <ac:chgData name="Stack Simplify" userId="30f9c473cae68561" providerId="LiveId" clId="{4C0C853A-62D0-9A43-A365-7F6DF5EF18B5}" dt="2021-07-15T01:21:27.376" v="942" actId="20577"/>
          <ac:spMkLst>
            <pc:docMk/>
            <pc:sldMk cId="3694834122" sldId="1663"/>
            <ac:spMk id="8" creationId="{C2B42D58-29CE-444C-9336-A171E28517BF}"/>
          </ac:spMkLst>
        </pc:spChg>
      </pc:sldChg>
      <pc:sldChg chg="del">
        <pc:chgData name="Stack Simplify" userId="30f9c473cae68561" providerId="LiveId" clId="{4C0C853A-62D0-9A43-A365-7F6DF5EF18B5}" dt="2021-07-15T00:46:08.071" v="57" actId="2696"/>
        <pc:sldMkLst>
          <pc:docMk/>
          <pc:sldMk cId="1183577388" sldId="1667"/>
        </pc:sldMkLst>
      </pc:sldChg>
      <pc:sldChg chg="modSp mod">
        <pc:chgData name="Stack Simplify" userId="30f9c473cae68561" providerId="LiveId" clId="{4C0C853A-62D0-9A43-A365-7F6DF5EF18B5}" dt="2021-07-15T01:56:47.859" v="1854" actId="20577"/>
        <pc:sldMkLst>
          <pc:docMk/>
          <pc:sldMk cId="3686579441" sldId="1668"/>
        </pc:sldMkLst>
        <pc:spChg chg="mod">
          <ac:chgData name="Stack Simplify" userId="30f9c473cae68561" providerId="LiveId" clId="{4C0C853A-62D0-9A43-A365-7F6DF5EF18B5}" dt="2021-07-15T01:56:47.859" v="1854" actId="20577"/>
          <ac:spMkLst>
            <pc:docMk/>
            <pc:sldMk cId="3686579441" sldId="1668"/>
            <ac:spMk id="9" creationId="{FE515FD1-7CC1-FE44-9A14-D500B7D8D082}"/>
          </ac:spMkLst>
        </pc:spChg>
      </pc:sldChg>
      <pc:sldChg chg="delSp modSp mod">
        <pc:chgData name="Stack Simplify" userId="30f9c473cae68561" providerId="LiveId" clId="{4C0C853A-62D0-9A43-A365-7F6DF5EF18B5}" dt="2021-07-15T01:49:04.116" v="1800" actId="113"/>
        <pc:sldMkLst>
          <pc:docMk/>
          <pc:sldMk cId="3977126935" sldId="1669"/>
        </pc:sldMkLst>
        <pc:spChg chg="mod">
          <ac:chgData name="Stack Simplify" userId="30f9c473cae68561" providerId="LiveId" clId="{4C0C853A-62D0-9A43-A365-7F6DF5EF18B5}" dt="2021-07-15T01:49:04.116" v="1800" actId="113"/>
          <ac:spMkLst>
            <pc:docMk/>
            <pc:sldMk cId="3977126935" sldId="1669"/>
            <ac:spMk id="5" creationId="{815DC0D1-E568-BE4B-A7F5-19839A5F736E}"/>
          </ac:spMkLst>
        </pc:spChg>
        <pc:spChg chg="del">
          <ac:chgData name="Stack Simplify" userId="30f9c473cae68561" providerId="LiveId" clId="{4C0C853A-62D0-9A43-A365-7F6DF5EF18B5}" dt="2021-07-15T01:30:31.432" v="1222" actId="478"/>
          <ac:spMkLst>
            <pc:docMk/>
            <pc:sldMk cId="3977126935" sldId="1669"/>
            <ac:spMk id="7" creationId="{1DF8E139-C8D2-B74C-8820-78E78E98EFC2}"/>
          </ac:spMkLst>
        </pc:spChg>
      </pc:sldChg>
      <pc:sldChg chg="addSp delSp modSp mod ord delAnim modAnim">
        <pc:chgData name="Stack Simplify" userId="30f9c473cae68561" providerId="LiveId" clId="{4C0C853A-62D0-9A43-A365-7F6DF5EF18B5}" dt="2021-07-15T02:01:20.421" v="1857" actId="20578"/>
        <pc:sldMkLst>
          <pc:docMk/>
          <pc:sldMk cId="1027478377" sldId="1670"/>
        </pc:sldMkLst>
        <pc:spChg chg="add mod">
          <ac:chgData name="Stack Simplify" userId="30f9c473cae68561" providerId="LiveId" clId="{4C0C853A-62D0-9A43-A365-7F6DF5EF18B5}" dt="2021-07-15T01:24:51.810" v="1015" actId="20577"/>
          <ac:spMkLst>
            <pc:docMk/>
            <pc:sldMk cId="1027478377" sldId="1670"/>
            <ac:spMk id="3" creationId="{18E721CA-1A60-314C-98F5-BB3FA5555413}"/>
          </ac:spMkLst>
        </pc:spChg>
        <pc:spChg chg="mod">
          <ac:chgData name="Stack Simplify" userId="30f9c473cae68561" providerId="LiveId" clId="{4C0C853A-62D0-9A43-A365-7F6DF5EF18B5}" dt="2021-07-15T01:16:18.909" v="900" actId="1076"/>
          <ac:spMkLst>
            <pc:docMk/>
            <pc:sldMk cId="1027478377" sldId="1670"/>
            <ac:spMk id="11" creationId="{2A914F69-786C-F441-B66E-A1DEB2F12ECA}"/>
          </ac:spMkLst>
        </pc:spChg>
        <pc:spChg chg="mod">
          <ac:chgData name="Stack Simplify" userId="30f9c473cae68561" providerId="LiveId" clId="{4C0C853A-62D0-9A43-A365-7F6DF5EF18B5}" dt="2021-07-15T01:16:18.909" v="900" actId="1076"/>
          <ac:spMkLst>
            <pc:docMk/>
            <pc:sldMk cId="1027478377" sldId="1670"/>
            <ac:spMk id="12" creationId="{77A809A4-7DCF-4E41-A335-E5847995B9F3}"/>
          </ac:spMkLst>
        </pc:spChg>
        <pc:spChg chg="mod">
          <ac:chgData name="Stack Simplify" userId="30f9c473cae68561" providerId="LiveId" clId="{4C0C853A-62D0-9A43-A365-7F6DF5EF18B5}" dt="2021-07-15T01:16:18.909" v="900" actId="1076"/>
          <ac:spMkLst>
            <pc:docMk/>
            <pc:sldMk cId="1027478377" sldId="1670"/>
            <ac:spMk id="13" creationId="{F9A2D334-475B-CF42-B353-F8EC8A923E85}"/>
          </ac:spMkLst>
        </pc:spChg>
        <pc:spChg chg="mod">
          <ac:chgData name="Stack Simplify" userId="30f9c473cae68561" providerId="LiveId" clId="{4C0C853A-62D0-9A43-A365-7F6DF5EF18B5}" dt="2021-07-15T01:16:18.909" v="900" actId="1076"/>
          <ac:spMkLst>
            <pc:docMk/>
            <pc:sldMk cId="1027478377" sldId="1670"/>
            <ac:spMk id="14" creationId="{E524B06D-4A7B-CC45-9AA7-4108317FE7E7}"/>
          </ac:spMkLst>
        </pc:spChg>
        <pc:spChg chg="mod">
          <ac:chgData name="Stack Simplify" userId="30f9c473cae68561" providerId="LiveId" clId="{4C0C853A-62D0-9A43-A365-7F6DF5EF18B5}" dt="2021-07-15T01:16:18.909" v="900" actId="1076"/>
          <ac:spMkLst>
            <pc:docMk/>
            <pc:sldMk cId="1027478377" sldId="1670"/>
            <ac:spMk id="15" creationId="{6E61BEF0-7F0D-FF47-9A14-073EC41BA52C}"/>
          </ac:spMkLst>
        </pc:spChg>
        <pc:spChg chg="mod">
          <ac:chgData name="Stack Simplify" userId="30f9c473cae68561" providerId="LiveId" clId="{4C0C853A-62D0-9A43-A365-7F6DF5EF18B5}" dt="2021-07-15T01:15:11.708" v="891" actId="255"/>
          <ac:spMkLst>
            <pc:docMk/>
            <pc:sldMk cId="1027478377" sldId="1670"/>
            <ac:spMk id="16" creationId="{E8A88A79-73B8-4E4D-B46A-3F4597195E25}"/>
          </ac:spMkLst>
        </pc:spChg>
        <pc:spChg chg="mod">
          <ac:chgData name="Stack Simplify" userId="30f9c473cae68561" providerId="LiveId" clId="{4C0C853A-62D0-9A43-A365-7F6DF5EF18B5}" dt="2021-07-15T01:15:11.708" v="891" actId="255"/>
          <ac:spMkLst>
            <pc:docMk/>
            <pc:sldMk cId="1027478377" sldId="1670"/>
            <ac:spMk id="17" creationId="{29D56F84-C597-AE48-85A9-859A970D2D12}"/>
          </ac:spMkLst>
        </pc:spChg>
        <pc:spChg chg="mod">
          <ac:chgData name="Stack Simplify" userId="30f9c473cae68561" providerId="LiveId" clId="{4C0C853A-62D0-9A43-A365-7F6DF5EF18B5}" dt="2021-07-15T01:15:11.708" v="891" actId="255"/>
          <ac:spMkLst>
            <pc:docMk/>
            <pc:sldMk cId="1027478377" sldId="1670"/>
            <ac:spMk id="18" creationId="{19F83FF5-5164-544C-A2AF-82A355C535FB}"/>
          </ac:spMkLst>
        </pc:spChg>
        <pc:spChg chg="mod">
          <ac:chgData name="Stack Simplify" userId="30f9c473cae68561" providerId="LiveId" clId="{4C0C853A-62D0-9A43-A365-7F6DF5EF18B5}" dt="2021-07-15T01:15:11.708" v="891" actId="255"/>
          <ac:spMkLst>
            <pc:docMk/>
            <pc:sldMk cId="1027478377" sldId="1670"/>
            <ac:spMk id="19" creationId="{C63B7739-7FA8-D944-BADB-AEAFB0AEDF50}"/>
          </ac:spMkLst>
        </pc:spChg>
        <pc:spChg chg="mod">
          <ac:chgData name="Stack Simplify" userId="30f9c473cae68561" providerId="LiveId" clId="{4C0C853A-62D0-9A43-A365-7F6DF5EF18B5}" dt="2021-07-15T01:15:43.680" v="895" actId="255"/>
          <ac:spMkLst>
            <pc:docMk/>
            <pc:sldMk cId="1027478377" sldId="1670"/>
            <ac:spMk id="20" creationId="{E0BF330A-386C-8C44-B1E8-6F68D41D05D9}"/>
          </ac:spMkLst>
        </pc:spChg>
        <pc:spChg chg="add mod">
          <ac:chgData name="Stack Simplify" userId="30f9c473cae68561" providerId="LiveId" clId="{4C0C853A-62D0-9A43-A365-7F6DF5EF18B5}" dt="2021-07-15T01:16:21.877" v="901" actId="1076"/>
          <ac:spMkLst>
            <pc:docMk/>
            <pc:sldMk cId="1027478377" sldId="1670"/>
            <ac:spMk id="21" creationId="{8CF48712-F6E9-8841-AC46-45D3D76FA093}"/>
          </ac:spMkLst>
        </pc:spChg>
        <pc:spChg chg="add mod">
          <ac:chgData name="Stack Simplify" userId="30f9c473cae68561" providerId="LiveId" clId="{4C0C853A-62D0-9A43-A365-7F6DF5EF18B5}" dt="2021-07-15T01:16:24.634" v="902" actId="1076"/>
          <ac:spMkLst>
            <pc:docMk/>
            <pc:sldMk cId="1027478377" sldId="1670"/>
            <ac:spMk id="22" creationId="{B5786CF6-714E-C045-B64B-D6C3DA71D4F6}"/>
          </ac:spMkLst>
        </pc:spChg>
        <pc:spChg chg="mod">
          <ac:chgData name="Stack Simplify" userId="30f9c473cae68561" providerId="LiveId" clId="{4C0C853A-62D0-9A43-A365-7F6DF5EF18B5}" dt="2021-07-15T01:16:18.909" v="900" actId="1076"/>
          <ac:spMkLst>
            <pc:docMk/>
            <pc:sldMk cId="1027478377" sldId="1670"/>
            <ac:spMk id="23" creationId="{DB7AAD09-0E4E-0340-8F0C-5FE6AA39FF4B}"/>
          </ac:spMkLst>
        </pc:spChg>
        <pc:spChg chg="mod">
          <ac:chgData name="Stack Simplify" userId="30f9c473cae68561" providerId="LiveId" clId="{4C0C853A-62D0-9A43-A365-7F6DF5EF18B5}" dt="2021-07-15T01:16:21.877" v="901" actId="1076"/>
          <ac:spMkLst>
            <pc:docMk/>
            <pc:sldMk cId="1027478377" sldId="1670"/>
            <ac:spMk id="24" creationId="{F68FD88E-5C2D-BE4D-AB09-B365E14B7B25}"/>
          </ac:spMkLst>
        </pc:spChg>
        <pc:spChg chg="mod">
          <ac:chgData name="Stack Simplify" userId="30f9c473cae68561" providerId="LiveId" clId="{4C0C853A-62D0-9A43-A365-7F6DF5EF18B5}" dt="2021-07-15T01:49:49.219" v="1804" actId="255"/>
          <ac:spMkLst>
            <pc:docMk/>
            <pc:sldMk cId="1027478377" sldId="1670"/>
            <ac:spMk id="25" creationId="{229F845A-B47B-EF4A-94D9-242977856A0C}"/>
          </ac:spMkLst>
        </pc:spChg>
        <pc:spChg chg="del">
          <ac:chgData name="Stack Simplify" userId="30f9c473cae68561" providerId="LiveId" clId="{4C0C853A-62D0-9A43-A365-7F6DF5EF18B5}" dt="2021-07-15T01:10:57.472" v="603" actId="478"/>
          <ac:spMkLst>
            <pc:docMk/>
            <pc:sldMk cId="1027478377" sldId="1670"/>
            <ac:spMk id="26" creationId="{22C4B4FF-955E-8043-8FF6-EBD34AC0045E}"/>
          </ac:spMkLst>
        </pc:spChg>
        <pc:spChg chg="add mod">
          <ac:chgData name="Stack Simplify" userId="30f9c473cae68561" providerId="LiveId" clId="{4C0C853A-62D0-9A43-A365-7F6DF5EF18B5}" dt="2021-07-15T01:16:24.634" v="902" actId="1076"/>
          <ac:spMkLst>
            <pc:docMk/>
            <pc:sldMk cId="1027478377" sldId="1670"/>
            <ac:spMk id="27" creationId="{4E35231F-8E69-EC4D-9FB0-5D682730AE9A}"/>
          </ac:spMkLst>
        </pc:spChg>
        <pc:spChg chg="mod">
          <ac:chgData name="Stack Simplify" userId="30f9c473cae68561" providerId="LiveId" clId="{4C0C853A-62D0-9A43-A365-7F6DF5EF18B5}" dt="2021-07-15T01:15:11.708" v="891" actId="255"/>
          <ac:spMkLst>
            <pc:docMk/>
            <pc:sldMk cId="1027478377" sldId="1670"/>
            <ac:spMk id="28" creationId="{C9B7E6E4-DC44-0644-A474-1AA447A6D38B}"/>
          </ac:spMkLst>
        </pc:spChg>
        <pc:spChg chg="mod">
          <ac:chgData name="Stack Simplify" userId="30f9c473cae68561" providerId="LiveId" clId="{4C0C853A-62D0-9A43-A365-7F6DF5EF18B5}" dt="2021-07-15T01:34:57.256" v="1293" actId="1076"/>
          <ac:spMkLst>
            <pc:docMk/>
            <pc:sldMk cId="1027478377" sldId="1670"/>
            <ac:spMk id="29" creationId="{55C2B6D3-00E8-5641-9110-E68086CA0B82}"/>
          </ac:spMkLst>
        </pc:spChg>
        <pc:spChg chg="add mod">
          <ac:chgData name="Stack Simplify" userId="30f9c473cae68561" providerId="LiveId" clId="{4C0C853A-62D0-9A43-A365-7F6DF5EF18B5}" dt="2021-07-15T01:15:11.708" v="891" actId="255"/>
          <ac:spMkLst>
            <pc:docMk/>
            <pc:sldMk cId="1027478377" sldId="1670"/>
            <ac:spMk id="30" creationId="{BD2E4674-A89A-9544-A684-D30D89444965}"/>
          </ac:spMkLst>
        </pc:spChg>
        <pc:spChg chg="add mod">
          <ac:chgData name="Stack Simplify" userId="30f9c473cae68561" providerId="LiveId" clId="{4C0C853A-62D0-9A43-A365-7F6DF5EF18B5}" dt="2021-07-15T01:15:11.708" v="891" actId="255"/>
          <ac:spMkLst>
            <pc:docMk/>
            <pc:sldMk cId="1027478377" sldId="1670"/>
            <ac:spMk id="31" creationId="{80E41E24-9E65-B548-973E-15596AD55C59}"/>
          </ac:spMkLst>
        </pc:spChg>
      </pc:sldChg>
      <pc:sldChg chg="addSp delSp modSp mod modAnim">
        <pc:chgData name="Stack Simplify" userId="30f9c473cae68561" providerId="LiveId" clId="{4C0C853A-62D0-9A43-A365-7F6DF5EF18B5}" dt="2021-07-15T01:50:31.964" v="1805" actId="14100"/>
        <pc:sldMkLst>
          <pc:docMk/>
          <pc:sldMk cId="3409365225" sldId="1671"/>
        </pc:sldMkLst>
        <pc:spChg chg="mod">
          <ac:chgData name="Stack Simplify" userId="30f9c473cae68561" providerId="LiveId" clId="{4C0C853A-62D0-9A43-A365-7F6DF5EF18B5}" dt="2021-07-15T00:57:49.328" v="296" actId="1076"/>
          <ac:spMkLst>
            <pc:docMk/>
            <pc:sldMk cId="3409365225" sldId="1671"/>
            <ac:spMk id="4" creationId="{2AE90B14-8907-3443-8644-9C0FCC87CC47}"/>
          </ac:spMkLst>
        </pc:spChg>
        <pc:spChg chg="add mod">
          <ac:chgData name="Stack Simplify" userId="30f9c473cae68561" providerId="LiveId" clId="{4C0C853A-62D0-9A43-A365-7F6DF5EF18B5}" dt="2021-07-15T01:50:31.964" v="1805" actId="14100"/>
          <ac:spMkLst>
            <pc:docMk/>
            <pc:sldMk cId="3409365225" sldId="1671"/>
            <ac:spMk id="10" creationId="{6361BDBE-A9B2-B84C-A2D6-BA2A0E68C37C}"/>
          </ac:spMkLst>
        </pc:spChg>
        <pc:spChg chg="add mod">
          <ac:chgData name="Stack Simplify" userId="30f9c473cae68561" providerId="LiveId" clId="{4C0C853A-62D0-9A43-A365-7F6DF5EF18B5}" dt="2021-07-15T01:37:54.851" v="1455" actId="207"/>
          <ac:spMkLst>
            <pc:docMk/>
            <pc:sldMk cId="3409365225" sldId="1671"/>
            <ac:spMk id="11" creationId="{F1B05125-A45B-4246-9C73-CD122A57C4CE}"/>
          </ac:spMkLst>
        </pc:spChg>
        <pc:picChg chg="add mod">
          <ac:chgData name="Stack Simplify" userId="30f9c473cae68561" providerId="LiveId" clId="{4C0C853A-62D0-9A43-A365-7F6DF5EF18B5}" dt="2021-07-15T00:58:31.688" v="304" actId="1076"/>
          <ac:picMkLst>
            <pc:docMk/>
            <pc:sldMk cId="3409365225" sldId="1671"/>
            <ac:picMk id="3" creationId="{1A9F2588-0737-2B49-A68A-5D50B7F62D7E}"/>
          </ac:picMkLst>
        </pc:picChg>
        <pc:picChg chg="del">
          <ac:chgData name="Stack Simplify" userId="30f9c473cae68561" providerId="LiveId" clId="{4C0C853A-62D0-9A43-A365-7F6DF5EF18B5}" dt="2021-07-15T00:57:10.265" v="291" actId="478"/>
          <ac:picMkLst>
            <pc:docMk/>
            <pc:sldMk cId="3409365225" sldId="1671"/>
            <ac:picMk id="5" creationId="{5CAE2D5B-75A5-E84E-B0E9-734ED8DBA0CB}"/>
          </ac:picMkLst>
        </pc:picChg>
        <pc:picChg chg="add mod">
          <ac:chgData name="Stack Simplify" userId="30f9c473cae68561" providerId="LiveId" clId="{4C0C853A-62D0-9A43-A365-7F6DF5EF18B5}" dt="2021-07-15T00:58:57.712" v="307" actId="1076"/>
          <ac:picMkLst>
            <pc:docMk/>
            <pc:sldMk cId="3409365225" sldId="1671"/>
            <ac:picMk id="6" creationId="{0724C670-8AD6-7248-9F4B-8D3B028F67A5}"/>
          </ac:picMkLst>
        </pc:picChg>
        <pc:picChg chg="del">
          <ac:chgData name="Stack Simplify" userId="30f9c473cae68561" providerId="LiveId" clId="{4C0C853A-62D0-9A43-A365-7F6DF5EF18B5}" dt="2021-07-15T00:57:08.409" v="290" actId="478"/>
          <ac:picMkLst>
            <pc:docMk/>
            <pc:sldMk cId="3409365225" sldId="1671"/>
            <ac:picMk id="7" creationId="{DD76D959-C2B1-074C-AA0F-BB6505504B6F}"/>
          </ac:picMkLst>
        </pc:picChg>
        <pc:picChg chg="del">
          <ac:chgData name="Stack Simplify" userId="30f9c473cae68561" providerId="LiveId" clId="{4C0C853A-62D0-9A43-A365-7F6DF5EF18B5}" dt="2021-07-15T00:57:08.409" v="290" actId="478"/>
          <ac:picMkLst>
            <pc:docMk/>
            <pc:sldMk cId="3409365225" sldId="1671"/>
            <ac:picMk id="8" creationId="{C8C19524-9B46-9940-8763-54AD7EBED322}"/>
          </ac:picMkLst>
        </pc:picChg>
        <pc:picChg chg="add mod">
          <ac:chgData name="Stack Simplify" userId="30f9c473cae68561" providerId="LiveId" clId="{4C0C853A-62D0-9A43-A365-7F6DF5EF18B5}" dt="2021-07-15T00:58:55.711" v="306" actId="1076"/>
          <ac:picMkLst>
            <pc:docMk/>
            <pc:sldMk cId="3409365225" sldId="1671"/>
            <ac:picMk id="9" creationId="{FF7F7499-0985-4B45-93F2-DF8A3B87A9BB}"/>
          </ac:picMkLst>
        </pc:picChg>
        <pc:cxnChg chg="add mod">
          <ac:chgData name="Stack Simplify" userId="30f9c473cae68561" providerId="LiveId" clId="{4C0C853A-62D0-9A43-A365-7F6DF5EF18B5}" dt="2021-07-15T01:50:31.964" v="1805" actId="14100"/>
          <ac:cxnSpMkLst>
            <pc:docMk/>
            <pc:sldMk cId="3409365225" sldId="1671"/>
            <ac:cxnSpMk id="13" creationId="{5EB2E781-1347-D64A-BE88-730BC8FF87E7}"/>
          </ac:cxnSpMkLst>
        </pc:cxnChg>
      </pc:sldChg>
      <pc:sldChg chg="addSp modSp mod ord">
        <pc:chgData name="Stack Simplify" userId="30f9c473cae68561" providerId="LiveId" clId="{4C0C853A-62D0-9A43-A365-7F6DF5EF18B5}" dt="2021-07-15T01:25:02.317" v="1016" actId="6549"/>
        <pc:sldMkLst>
          <pc:docMk/>
          <pc:sldMk cId="1485709922" sldId="1672"/>
        </pc:sldMkLst>
        <pc:spChg chg="add mod">
          <ac:chgData name="Stack Simplify" userId="30f9c473cae68561" providerId="LiveId" clId="{4C0C853A-62D0-9A43-A365-7F6DF5EF18B5}" dt="2021-07-15T01:05:06.846" v="537" actId="207"/>
          <ac:spMkLst>
            <pc:docMk/>
            <pc:sldMk cId="1485709922" sldId="1672"/>
            <ac:spMk id="3" creationId="{D03013AD-C5AA-8847-BD78-B4791BD8A067}"/>
          </ac:spMkLst>
        </pc:spChg>
        <pc:spChg chg="mod">
          <ac:chgData name="Stack Simplify" userId="30f9c473cae68561" providerId="LiveId" clId="{4C0C853A-62D0-9A43-A365-7F6DF5EF18B5}" dt="2021-07-15T01:25:02.317" v="1016" actId="6549"/>
          <ac:spMkLst>
            <pc:docMk/>
            <pc:sldMk cId="1485709922" sldId="1672"/>
            <ac:spMk id="5" creationId="{4525400B-092C-7C42-9ED8-F2852A9A3F3D}"/>
          </ac:spMkLst>
        </pc:spChg>
        <pc:spChg chg="mod">
          <ac:chgData name="Stack Simplify" userId="30f9c473cae68561" providerId="LiveId" clId="{4C0C853A-62D0-9A43-A365-7F6DF5EF18B5}" dt="2021-07-15T01:05:24.394" v="539" actId="207"/>
          <ac:spMkLst>
            <pc:docMk/>
            <pc:sldMk cId="1485709922" sldId="1672"/>
            <ac:spMk id="6" creationId="{B20FE29F-F3C8-9745-A243-50916829392A}"/>
          </ac:spMkLst>
        </pc:spChg>
        <pc:spChg chg="mod">
          <ac:chgData name="Stack Simplify" userId="30f9c473cae68561" providerId="LiveId" clId="{4C0C853A-62D0-9A43-A365-7F6DF5EF18B5}" dt="2021-07-15T01:05:01.985" v="536" actId="207"/>
          <ac:spMkLst>
            <pc:docMk/>
            <pc:sldMk cId="1485709922" sldId="1672"/>
            <ac:spMk id="7" creationId="{530DF2B8-9947-1249-9DEA-FBF9A498E65D}"/>
          </ac:spMkLst>
        </pc:spChg>
      </pc:sldChg>
      <pc:sldChg chg="modSp mod">
        <pc:chgData name="Stack Simplify" userId="30f9c473cae68561" providerId="LiveId" clId="{4C0C853A-62D0-9A43-A365-7F6DF5EF18B5}" dt="2021-07-15T01:04:03.147" v="532"/>
        <pc:sldMkLst>
          <pc:docMk/>
          <pc:sldMk cId="2972254933" sldId="1673"/>
        </pc:sldMkLst>
        <pc:graphicFrameChg chg="mod modGraphic">
          <ac:chgData name="Stack Simplify" userId="30f9c473cae68561" providerId="LiveId" clId="{4C0C853A-62D0-9A43-A365-7F6DF5EF18B5}" dt="2021-07-15T01:04:03.147" v="532"/>
          <ac:graphicFrameMkLst>
            <pc:docMk/>
            <pc:sldMk cId="2972254933" sldId="1673"/>
            <ac:graphicFrameMk id="5" creationId="{79FF1EB2-BDAC-F149-A12B-C2B78186B59E}"/>
          </ac:graphicFrameMkLst>
        </pc:graphicFrameChg>
      </pc:sldChg>
      <pc:sldChg chg="del">
        <pc:chgData name="Stack Simplify" userId="30f9c473cae68561" providerId="LiveId" clId="{4C0C853A-62D0-9A43-A365-7F6DF5EF18B5}" dt="2021-07-15T01:01:45.662" v="369" actId="2696"/>
        <pc:sldMkLst>
          <pc:docMk/>
          <pc:sldMk cId="507796125" sldId="1674"/>
        </pc:sldMkLst>
      </pc:sldChg>
      <pc:sldChg chg="del">
        <pc:chgData name="Stack Simplify" userId="30f9c473cae68561" providerId="LiveId" clId="{4C0C853A-62D0-9A43-A365-7F6DF5EF18B5}" dt="2021-07-15T00:44:35.417" v="51" actId="2696"/>
        <pc:sldMkLst>
          <pc:docMk/>
          <pc:sldMk cId="3758956620" sldId="1675"/>
        </pc:sldMkLst>
      </pc:sldChg>
      <pc:sldChg chg="del">
        <pc:chgData name="Stack Simplify" userId="30f9c473cae68561" providerId="LiveId" clId="{4C0C853A-62D0-9A43-A365-7F6DF5EF18B5}" dt="2021-07-15T00:44:39.290" v="52" actId="2696"/>
        <pc:sldMkLst>
          <pc:docMk/>
          <pc:sldMk cId="672132890" sldId="1685"/>
        </pc:sldMkLst>
      </pc:sldChg>
      <pc:sldChg chg="addSp delSp modSp add mod">
        <pc:chgData name="Stack Simplify" userId="30f9c473cae68561" providerId="LiveId" clId="{4C0C853A-62D0-9A43-A365-7F6DF5EF18B5}" dt="2021-07-15T00:56:46.778" v="288" actId="27636"/>
        <pc:sldMkLst>
          <pc:docMk/>
          <pc:sldMk cId="4203375504" sldId="1853"/>
        </pc:sldMkLst>
        <pc:spChg chg="mod">
          <ac:chgData name="Stack Simplify" userId="30f9c473cae68561" providerId="LiveId" clId="{4C0C853A-62D0-9A43-A365-7F6DF5EF18B5}" dt="2021-07-15T00:56:46.778" v="288" actId="27636"/>
          <ac:spMkLst>
            <pc:docMk/>
            <pc:sldMk cId="4203375504" sldId="1853"/>
            <ac:spMk id="4" creationId="{5763802B-56F7-E14A-8970-D6A723EB2030}"/>
          </ac:spMkLst>
        </pc:spChg>
        <pc:spChg chg="mod">
          <ac:chgData name="Stack Simplify" userId="30f9c473cae68561" providerId="LiveId" clId="{4C0C853A-62D0-9A43-A365-7F6DF5EF18B5}" dt="2021-07-15T00:52:18.809" v="228" actId="1076"/>
          <ac:spMkLst>
            <pc:docMk/>
            <pc:sldMk cId="4203375504" sldId="1853"/>
            <ac:spMk id="6" creationId="{129423C0-0045-FC4B-9008-75AFCD22242D}"/>
          </ac:spMkLst>
        </pc:spChg>
        <pc:spChg chg="mod">
          <ac:chgData name="Stack Simplify" userId="30f9c473cae68561" providerId="LiveId" clId="{4C0C853A-62D0-9A43-A365-7F6DF5EF18B5}" dt="2021-07-15T00:52:18.809" v="228" actId="1076"/>
          <ac:spMkLst>
            <pc:docMk/>
            <pc:sldMk cId="4203375504" sldId="1853"/>
            <ac:spMk id="7" creationId="{A786B1EC-BAED-3E4C-AAEB-5751EB2936F9}"/>
          </ac:spMkLst>
        </pc:spChg>
        <pc:spChg chg="mod">
          <ac:chgData name="Stack Simplify" userId="30f9c473cae68561" providerId="LiveId" clId="{4C0C853A-62D0-9A43-A365-7F6DF5EF18B5}" dt="2021-07-15T00:52:18.809" v="228" actId="1076"/>
          <ac:spMkLst>
            <pc:docMk/>
            <pc:sldMk cId="4203375504" sldId="1853"/>
            <ac:spMk id="8" creationId="{2EB11B94-4468-E34B-AA30-8B71838A07C9}"/>
          </ac:spMkLst>
        </pc:spChg>
        <pc:spChg chg="mod">
          <ac:chgData name="Stack Simplify" userId="30f9c473cae68561" providerId="LiveId" clId="{4C0C853A-62D0-9A43-A365-7F6DF5EF18B5}" dt="2021-07-15T00:52:18.809" v="228" actId="1076"/>
          <ac:spMkLst>
            <pc:docMk/>
            <pc:sldMk cId="4203375504" sldId="1853"/>
            <ac:spMk id="9" creationId="{43C97FC4-F56C-6945-B7F4-F4DBDCF7B3BF}"/>
          </ac:spMkLst>
        </pc:spChg>
        <pc:spChg chg="mod">
          <ac:chgData name="Stack Simplify" userId="30f9c473cae68561" providerId="LiveId" clId="{4C0C853A-62D0-9A43-A365-7F6DF5EF18B5}" dt="2021-07-15T00:52:18.809" v="228" actId="1076"/>
          <ac:spMkLst>
            <pc:docMk/>
            <pc:sldMk cId="4203375504" sldId="1853"/>
            <ac:spMk id="10" creationId="{B6F202FA-4E95-0E41-ACEC-856A5FCCD8B5}"/>
          </ac:spMkLst>
        </pc:spChg>
        <pc:spChg chg="mod">
          <ac:chgData name="Stack Simplify" userId="30f9c473cae68561" providerId="LiveId" clId="{4C0C853A-62D0-9A43-A365-7F6DF5EF18B5}" dt="2021-07-15T00:56:31.437" v="260" actId="207"/>
          <ac:spMkLst>
            <pc:docMk/>
            <pc:sldMk cId="4203375504" sldId="1853"/>
            <ac:spMk id="11" creationId="{C754C94F-ADB0-644A-9CE6-28DFD349058F}"/>
          </ac:spMkLst>
        </pc:spChg>
        <pc:spChg chg="add mod">
          <ac:chgData name="Stack Simplify" userId="30f9c473cae68561" providerId="LiveId" clId="{4C0C853A-62D0-9A43-A365-7F6DF5EF18B5}" dt="2021-07-15T00:52:18.809" v="228" actId="1076"/>
          <ac:spMkLst>
            <pc:docMk/>
            <pc:sldMk cId="4203375504" sldId="1853"/>
            <ac:spMk id="13" creationId="{F1B2AA2E-9FA9-4645-B220-33CE851D9EE3}"/>
          </ac:spMkLst>
        </pc:spChg>
        <pc:picChg chg="add del">
          <ac:chgData name="Stack Simplify" userId="30f9c473cae68561" providerId="LiveId" clId="{4C0C853A-62D0-9A43-A365-7F6DF5EF18B5}" dt="2021-07-15T00:47:48.045" v="61"/>
          <ac:picMkLst>
            <pc:docMk/>
            <pc:sldMk cId="4203375504" sldId="1853"/>
            <ac:picMk id="3" creationId="{939C4851-F36A-C643-83B8-0FCE2ACFE5BE}"/>
          </ac:picMkLst>
        </pc:picChg>
        <pc:picChg chg="del">
          <ac:chgData name="Stack Simplify" userId="30f9c473cae68561" providerId="LiveId" clId="{4C0C853A-62D0-9A43-A365-7F6DF5EF18B5}" dt="2021-07-15T00:47:45.481" v="59" actId="478"/>
          <ac:picMkLst>
            <pc:docMk/>
            <pc:sldMk cId="4203375504" sldId="1853"/>
            <ac:picMk id="5" creationId="{3B53A12C-59A9-F44D-8ECC-EA4A2288D443}"/>
          </ac:picMkLst>
        </pc:picChg>
        <pc:picChg chg="add mod">
          <ac:chgData name="Stack Simplify" userId="30f9c473cae68561" providerId="LiveId" clId="{4C0C853A-62D0-9A43-A365-7F6DF5EF18B5}" dt="2021-07-15T00:51:34.416" v="223" actId="1076"/>
          <ac:picMkLst>
            <pc:docMk/>
            <pc:sldMk cId="4203375504" sldId="1853"/>
            <ac:picMk id="12" creationId="{5E70C1C3-7A3E-E74A-9634-94247398A24F}"/>
          </ac:picMkLst>
        </pc:picChg>
        <pc:picChg chg="add mod">
          <ac:chgData name="Stack Simplify" userId="30f9c473cae68561" providerId="LiveId" clId="{4C0C853A-62D0-9A43-A365-7F6DF5EF18B5}" dt="2021-07-15T00:52:33.072" v="232" actId="14100"/>
          <ac:picMkLst>
            <pc:docMk/>
            <pc:sldMk cId="4203375504" sldId="1853"/>
            <ac:picMk id="15" creationId="{072B5EE2-DE64-1F40-AD7F-F07732D08531}"/>
          </ac:picMkLst>
        </pc:picChg>
        <pc:picChg chg="add mod">
          <ac:chgData name="Stack Simplify" userId="30f9c473cae68561" providerId="LiveId" clId="{4C0C853A-62D0-9A43-A365-7F6DF5EF18B5}" dt="2021-07-15T00:53:16.657" v="238" actId="1076"/>
          <ac:picMkLst>
            <pc:docMk/>
            <pc:sldMk cId="4203375504" sldId="1853"/>
            <ac:picMk id="17" creationId="{9A09705D-E584-7D4F-8863-2470B23BC3FC}"/>
          </ac:picMkLst>
        </pc:picChg>
        <pc:picChg chg="add mod">
          <ac:chgData name="Stack Simplify" userId="30f9c473cae68561" providerId="LiveId" clId="{4C0C853A-62D0-9A43-A365-7F6DF5EF18B5}" dt="2021-07-15T00:53:11.201" v="237" actId="1076"/>
          <ac:picMkLst>
            <pc:docMk/>
            <pc:sldMk cId="4203375504" sldId="1853"/>
            <ac:picMk id="19" creationId="{60933814-0042-3948-9218-661A2EBEB94D}"/>
          </ac:picMkLst>
        </pc:picChg>
        <pc:picChg chg="add mod">
          <ac:chgData name="Stack Simplify" userId="30f9c473cae68561" providerId="LiveId" clId="{4C0C853A-62D0-9A43-A365-7F6DF5EF18B5}" dt="2021-07-15T00:53:37.830" v="243" actId="1076"/>
          <ac:picMkLst>
            <pc:docMk/>
            <pc:sldMk cId="4203375504" sldId="1853"/>
            <ac:picMk id="21" creationId="{A48B2E3C-5A07-D846-93A3-6282889B95A1}"/>
          </ac:picMkLst>
        </pc:picChg>
        <pc:picChg chg="add mod">
          <ac:chgData name="Stack Simplify" userId="30f9c473cae68561" providerId="LiveId" clId="{4C0C853A-62D0-9A43-A365-7F6DF5EF18B5}" dt="2021-07-15T00:54:27.321" v="251" actId="14100"/>
          <ac:picMkLst>
            <pc:docMk/>
            <pc:sldMk cId="4203375504" sldId="1853"/>
            <ac:picMk id="23" creationId="{160AFB79-212C-5F4D-BE44-7B6E1F06310F}"/>
          </ac:picMkLst>
        </pc:picChg>
        <pc:picChg chg="add mod">
          <ac:chgData name="Stack Simplify" userId="30f9c473cae68561" providerId="LiveId" clId="{4C0C853A-62D0-9A43-A365-7F6DF5EF18B5}" dt="2021-07-15T00:56:13.215" v="256" actId="1076"/>
          <ac:picMkLst>
            <pc:docMk/>
            <pc:sldMk cId="4203375504" sldId="1853"/>
            <ac:picMk id="25" creationId="{C3318E4C-1C90-1D48-9318-172F4143126E}"/>
          </ac:picMkLst>
        </pc:picChg>
      </pc:sldChg>
      <pc:sldChg chg="addSp delSp modSp add mod">
        <pc:chgData name="Stack Simplify" userId="30f9c473cae68561" providerId="LiveId" clId="{4C0C853A-62D0-9A43-A365-7F6DF5EF18B5}" dt="2021-07-15T01:00:23.272" v="323" actId="1076"/>
        <pc:sldMkLst>
          <pc:docMk/>
          <pc:sldMk cId="3671635903" sldId="1854"/>
        </pc:sldMkLst>
        <pc:spChg chg="mod">
          <ac:chgData name="Stack Simplify" userId="30f9c473cae68561" providerId="LiveId" clId="{4C0C853A-62D0-9A43-A365-7F6DF5EF18B5}" dt="2021-07-15T01:00:21.376" v="322" actId="1076"/>
          <ac:spMkLst>
            <pc:docMk/>
            <pc:sldMk cId="3671635903" sldId="1854"/>
            <ac:spMk id="4" creationId="{2AE90B14-8907-3443-8644-9C0FCC87CC47}"/>
          </ac:spMkLst>
        </pc:spChg>
        <pc:picChg chg="del">
          <ac:chgData name="Stack Simplify" userId="30f9c473cae68561" providerId="LiveId" clId="{4C0C853A-62D0-9A43-A365-7F6DF5EF18B5}" dt="2021-07-15T00:59:04.579" v="311" actId="478"/>
          <ac:picMkLst>
            <pc:docMk/>
            <pc:sldMk cId="3671635903" sldId="1854"/>
            <ac:picMk id="3" creationId="{1A9F2588-0737-2B49-A68A-5D50B7F62D7E}"/>
          </ac:picMkLst>
        </pc:picChg>
        <pc:picChg chg="add mod">
          <ac:chgData name="Stack Simplify" userId="30f9c473cae68561" providerId="LiveId" clId="{4C0C853A-62D0-9A43-A365-7F6DF5EF18B5}" dt="2021-07-15T01:00:23.272" v="323" actId="1076"/>
          <ac:picMkLst>
            <pc:docMk/>
            <pc:sldMk cId="3671635903" sldId="1854"/>
            <ac:picMk id="5" creationId="{A45F9A46-632F-8B4D-98B4-FC24B6D5A9AF}"/>
          </ac:picMkLst>
        </pc:picChg>
        <pc:picChg chg="del">
          <ac:chgData name="Stack Simplify" userId="30f9c473cae68561" providerId="LiveId" clId="{4C0C853A-62D0-9A43-A365-7F6DF5EF18B5}" dt="2021-07-15T00:59:03.003" v="309" actId="478"/>
          <ac:picMkLst>
            <pc:docMk/>
            <pc:sldMk cId="3671635903" sldId="1854"/>
            <ac:picMk id="6" creationId="{0724C670-8AD6-7248-9F4B-8D3B028F67A5}"/>
          </ac:picMkLst>
        </pc:picChg>
        <pc:picChg chg="add mod">
          <ac:chgData name="Stack Simplify" userId="30f9c473cae68561" providerId="LiveId" clId="{4C0C853A-62D0-9A43-A365-7F6DF5EF18B5}" dt="2021-07-15T01:00:14.824" v="319" actId="1076"/>
          <ac:picMkLst>
            <pc:docMk/>
            <pc:sldMk cId="3671635903" sldId="1854"/>
            <ac:picMk id="7" creationId="{4366605A-2918-FB40-A89E-402F1000E334}"/>
          </ac:picMkLst>
        </pc:picChg>
        <pc:picChg chg="del">
          <ac:chgData name="Stack Simplify" userId="30f9c473cae68561" providerId="LiveId" clId="{4C0C853A-62D0-9A43-A365-7F6DF5EF18B5}" dt="2021-07-15T00:59:04.034" v="310" actId="478"/>
          <ac:picMkLst>
            <pc:docMk/>
            <pc:sldMk cId="3671635903" sldId="1854"/>
            <ac:picMk id="9" creationId="{FF7F7499-0985-4B45-93F2-DF8A3B87A9BB}"/>
          </ac:picMkLst>
        </pc:picChg>
      </pc:sldChg>
      <pc:sldChg chg="addSp delSp modSp add del mod delAnim modAnim">
        <pc:chgData name="Stack Simplify" userId="30f9c473cae68561" providerId="LiveId" clId="{4C0C853A-62D0-9A43-A365-7F6DF5EF18B5}" dt="2021-07-15T01:09:34.892" v="577" actId="2696"/>
        <pc:sldMkLst>
          <pc:docMk/>
          <pc:sldMk cId="245250876" sldId="1855"/>
        </pc:sldMkLst>
        <pc:spChg chg="mod">
          <ac:chgData name="Stack Simplify" userId="30f9c473cae68561" providerId="LiveId" clId="{4C0C853A-62D0-9A43-A365-7F6DF5EF18B5}" dt="2021-07-15T01:08:59.044" v="553" actId="1076"/>
          <ac:spMkLst>
            <pc:docMk/>
            <pc:sldMk cId="245250876" sldId="1855"/>
            <ac:spMk id="2" creationId="{42FE803D-02FE-3D4B-B4D1-E7734CFB0B68}"/>
          </ac:spMkLst>
        </pc:spChg>
        <pc:spChg chg="add mod">
          <ac:chgData name="Stack Simplify" userId="30f9c473cae68561" providerId="LiveId" clId="{4C0C853A-62D0-9A43-A365-7F6DF5EF18B5}" dt="2021-07-15T01:09:18.654" v="576" actId="20577"/>
          <ac:spMkLst>
            <pc:docMk/>
            <pc:sldMk cId="245250876" sldId="1855"/>
            <ac:spMk id="3" creationId="{DE4EB2C9-9272-D346-9B5C-02AA97F810F9}"/>
          </ac:spMkLst>
        </pc:spChg>
        <pc:spChg chg="del mod">
          <ac:chgData name="Stack Simplify" userId="30f9c473cae68561" providerId="LiveId" clId="{4C0C853A-62D0-9A43-A365-7F6DF5EF18B5}" dt="2021-07-15T01:09:03.888" v="554" actId="478"/>
          <ac:spMkLst>
            <pc:docMk/>
            <pc:sldMk cId="245250876" sldId="1855"/>
            <ac:spMk id="11" creationId="{2A914F69-786C-F441-B66E-A1DEB2F12ECA}"/>
          </ac:spMkLst>
        </pc:spChg>
        <pc:spChg chg="del mod">
          <ac:chgData name="Stack Simplify" userId="30f9c473cae68561" providerId="LiveId" clId="{4C0C853A-62D0-9A43-A365-7F6DF5EF18B5}" dt="2021-07-15T01:08:53.702" v="551" actId="478"/>
          <ac:spMkLst>
            <pc:docMk/>
            <pc:sldMk cId="245250876" sldId="1855"/>
            <ac:spMk id="12" creationId="{77A809A4-7DCF-4E41-A335-E5847995B9F3}"/>
          </ac:spMkLst>
        </pc:spChg>
        <pc:spChg chg="del mod">
          <ac:chgData name="Stack Simplify" userId="30f9c473cae68561" providerId="LiveId" clId="{4C0C853A-62D0-9A43-A365-7F6DF5EF18B5}" dt="2021-07-15T01:08:53.702" v="551" actId="478"/>
          <ac:spMkLst>
            <pc:docMk/>
            <pc:sldMk cId="245250876" sldId="1855"/>
            <ac:spMk id="13" creationId="{F9A2D334-475B-CF42-B353-F8EC8A923E85}"/>
          </ac:spMkLst>
        </pc:spChg>
        <pc:spChg chg="del mod">
          <ac:chgData name="Stack Simplify" userId="30f9c473cae68561" providerId="LiveId" clId="{4C0C853A-62D0-9A43-A365-7F6DF5EF18B5}" dt="2021-07-15T01:08:53.702" v="551" actId="478"/>
          <ac:spMkLst>
            <pc:docMk/>
            <pc:sldMk cId="245250876" sldId="1855"/>
            <ac:spMk id="14" creationId="{E524B06D-4A7B-CC45-9AA7-4108317FE7E7}"/>
          </ac:spMkLst>
        </pc:spChg>
        <pc:spChg chg="del mod">
          <ac:chgData name="Stack Simplify" userId="30f9c473cae68561" providerId="LiveId" clId="{4C0C853A-62D0-9A43-A365-7F6DF5EF18B5}" dt="2021-07-15T01:08:53.702" v="551" actId="478"/>
          <ac:spMkLst>
            <pc:docMk/>
            <pc:sldMk cId="245250876" sldId="1855"/>
            <ac:spMk id="15" creationId="{6E61BEF0-7F0D-FF47-9A14-073EC41BA52C}"/>
          </ac:spMkLst>
        </pc:spChg>
        <pc:spChg chg="del">
          <ac:chgData name="Stack Simplify" userId="30f9c473cae68561" providerId="LiveId" clId="{4C0C853A-62D0-9A43-A365-7F6DF5EF18B5}" dt="2021-07-15T01:08:53.702" v="551" actId="478"/>
          <ac:spMkLst>
            <pc:docMk/>
            <pc:sldMk cId="245250876" sldId="1855"/>
            <ac:spMk id="16" creationId="{E8A88A79-73B8-4E4D-B46A-3F4597195E25}"/>
          </ac:spMkLst>
        </pc:spChg>
        <pc:spChg chg="del">
          <ac:chgData name="Stack Simplify" userId="30f9c473cae68561" providerId="LiveId" clId="{4C0C853A-62D0-9A43-A365-7F6DF5EF18B5}" dt="2021-07-15T01:08:53.702" v="551" actId="478"/>
          <ac:spMkLst>
            <pc:docMk/>
            <pc:sldMk cId="245250876" sldId="1855"/>
            <ac:spMk id="17" creationId="{29D56F84-C597-AE48-85A9-859A970D2D12}"/>
          </ac:spMkLst>
        </pc:spChg>
        <pc:spChg chg="del">
          <ac:chgData name="Stack Simplify" userId="30f9c473cae68561" providerId="LiveId" clId="{4C0C853A-62D0-9A43-A365-7F6DF5EF18B5}" dt="2021-07-15T01:08:53.702" v="551" actId="478"/>
          <ac:spMkLst>
            <pc:docMk/>
            <pc:sldMk cId="245250876" sldId="1855"/>
            <ac:spMk id="18" creationId="{19F83FF5-5164-544C-A2AF-82A355C535FB}"/>
          </ac:spMkLst>
        </pc:spChg>
        <pc:spChg chg="del">
          <ac:chgData name="Stack Simplify" userId="30f9c473cae68561" providerId="LiveId" clId="{4C0C853A-62D0-9A43-A365-7F6DF5EF18B5}" dt="2021-07-15T01:08:53.702" v="551" actId="478"/>
          <ac:spMkLst>
            <pc:docMk/>
            <pc:sldMk cId="245250876" sldId="1855"/>
            <ac:spMk id="19" creationId="{C63B7739-7FA8-D944-BADB-AEAFB0AEDF50}"/>
          </ac:spMkLst>
        </pc:spChg>
        <pc:spChg chg="del">
          <ac:chgData name="Stack Simplify" userId="30f9c473cae68561" providerId="LiveId" clId="{4C0C853A-62D0-9A43-A365-7F6DF5EF18B5}" dt="2021-07-15T01:08:53.702" v="551" actId="478"/>
          <ac:spMkLst>
            <pc:docMk/>
            <pc:sldMk cId="245250876" sldId="1855"/>
            <ac:spMk id="20" creationId="{E0BF330A-386C-8C44-B1E8-6F68D41D05D9}"/>
          </ac:spMkLst>
        </pc:spChg>
        <pc:spChg chg="add mod">
          <ac:chgData name="Stack Simplify" userId="30f9c473cae68561" providerId="LiveId" clId="{4C0C853A-62D0-9A43-A365-7F6DF5EF18B5}" dt="2021-07-15T01:08:33.433" v="548" actId="571"/>
          <ac:spMkLst>
            <pc:docMk/>
            <pc:sldMk cId="245250876" sldId="1855"/>
            <ac:spMk id="21" creationId="{25F296DF-9B85-1C4D-B8AB-AD14487200FF}"/>
          </ac:spMkLst>
        </pc:spChg>
        <pc:spChg chg="add mod">
          <ac:chgData name="Stack Simplify" userId="30f9c473cae68561" providerId="LiveId" clId="{4C0C853A-62D0-9A43-A365-7F6DF5EF18B5}" dt="2021-07-15T01:08:33.433" v="548" actId="571"/>
          <ac:spMkLst>
            <pc:docMk/>
            <pc:sldMk cId="245250876" sldId="1855"/>
            <ac:spMk id="22" creationId="{F3D48844-6B31-E74D-829B-E485E6540640}"/>
          </ac:spMkLst>
        </pc:spChg>
        <pc:spChg chg="del mod">
          <ac:chgData name="Stack Simplify" userId="30f9c473cae68561" providerId="LiveId" clId="{4C0C853A-62D0-9A43-A365-7F6DF5EF18B5}" dt="2021-07-15T01:08:53.702" v="551" actId="478"/>
          <ac:spMkLst>
            <pc:docMk/>
            <pc:sldMk cId="245250876" sldId="1855"/>
            <ac:spMk id="23" creationId="{DB7AAD09-0E4E-0340-8F0C-5FE6AA39FF4B}"/>
          </ac:spMkLst>
        </pc:spChg>
        <pc:spChg chg="del">
          <ac:chgData name="Stack Simplify" userId="30f9c473cae68561" providerId="LiveId" clId="{4C0C853A-62D0-9A43-A365-7F6DF5EF18B5}" dt="2021-07-15T01:09:06.096" v="555" actId="478"/>
          <ac:spMkLst>
            <pc:docMk/>
            <pc:sldMk cId="245250876" sldId="1855"/>
            <ac:spMk id="24" creationId="{F68FD88E-5C2D-BE4D-AB09-B365E14B7B25}"/>
          </ac:spMkLst>
        </pc:spChg>
        <pc:spChg chg="del">
          <ac:chgData name="Stack Simplify" userId="30f9c473cae68561" providerId="LiveId" clId="{4C0C853A-62D0-9A43-A365-7F6DF5EF18B5}" dt="2021-07-15T01:08:53.702" v="551" actId="478"/>
          <ac:spMkLst>
            <pc:docMk/>
            <pc:sldMk cId="245250876" sldId="1855"/>
            <ac:spMk id="25" creationId="{229F845A-B47B-EF4A-94D9-242977856A0C}"/>
          </ac:spMkLst>
        </pc:spChg>
        <pc:spChg chg="del">
          <ac:chgData name="Stack Simplify" userId="30f9c473cae68561" providerId="LiveId" clId="{4C0C853A-62D0-9A43-A365-7F6DF5EF18B5}" dt="2021-07-15T01:08:53.702" v="551" actId="478"/>
          <ac:spMkLst>
            <pc:docMk/>
            <pc:sldMk cId="245250876" sldId="1855"/>
            <ac:spMk id="26" creationId="{22C4B4FF-955E-8043-8FF6-EBD34AC0045E}"/>
          </ac:spMkLst>
        </pc:spChg>
        <pc:spChg chg="add mod">
          <ac:chgData name="Stack Simplify" userId="30f9c473cae68561" providerId="LiveId" clId="{4C0C853A-62D0-9A43-A365-7F6DF5EF18B5}" dt="2021-07-15T01:08:33.433" v="548" actId="571"/>
          <ac:spMkLst>
            <pc:docMk/>
            <pc:sldMk cId="245250876" sldId="1855"/>
            <ac:spMk id="27" creationId="{AC6E6EF1-2388-B444-AC1F-FF3E2C4575D6}"/>
          </ac:spMkLst>
        </pc:spChg>
        <pc:spChg chg="del">
          <ac:chgData name="Stack Simplify" userId="30f9c473cae68561" providerId="LiveId" clId="{4C0C853A-62D0-9A43-A365-7F6DF5EF18B5}" dt="2021-07-15T01:09:07.742" v="556" actId="478"/>
          <ac:spMkLst>
            <pc:docMk/>
            <pc:sldMk cId="245250876" sldId="1855"/>
            <ac:spMk id="28" creationId="{C9B7E6E4-DC44-0644-A474-1AA447A6D38B}"/>
          </ac:spMkLst>
        </pc:spChg>
        <pc:spChg chg="del mod">
          <ac:chgData name="Stack Simplify" userId="30f9c473cae68561" providerId="LiveId" clId="{4C0C853A-62D0-9A43-A365-7F6DF5EF18B5}" dt="2021-07-15T01:08:53.702" v="551" actId="478"/>
          <ac:spMkLst>
            <pc:docMk/>
            <pc:sldMk cId="245250876" sldId="1855"/>
            <ac:spMk id="29" creationId="{55C2B6D3-00E8-5641-9110-E68086CA0B82}"/>
          </ac:spMkLst>
        </pc:spChg>
        <pc:spChg chg="add mod">
          <ac:chgData name="Stack Simplify" userId="30f9c473cae68561" providerId="LiveId" clId="{4C0C853A-62D0-9A43-A365-7F6DF5EF18B5}" dt="2021-07-15T01:08:33.433" v="548" actId="571"/>
          <ac:spMkLst>
            <pc:docMk/>
            <pc:sldMk cId="245250876" sldId="1855"/>
            <ac:spMk id="30" creationId="{FB4E194C-D3AF-6A44-ABAF-E4C8B8B3331E}"/>
          </ac:spMkLst>
        </pc:spChg>
        <pc:spChg chg="add mod">
          <ac:chgData name="Stack Simplify" userId="30f9c473cae68561" providerId="LiveId" clId="{4C0C853A-62D0-9A43-A365-7F6DF5EF18B5}" dt="2021-07-15T01:08:33.433" v="548" actId="571"/>
          <ac:spMkLst>
            <pc:docMk/>
            <pc:sldMk cId="245250876" sldId="1855"/>
            <ac:spMk id="31" creationId="{1DEC7D85-7FD0-F44B-A227-FDC1A78ADA12}"/>
          </ac:spMkLst>
        </pc:spChg>
        <pc:spChg chg="add mod">
          <ac:chgData name="Stack Simplify" userId="30f9c473cae68561" providerId="LiveId" clId="{4C0C853A-62D0-9A43-A365-7F6DF5EF18B5}" dt="2021-07-15T01:08:33.433" v="548" actId="571"/>
          <ac:spMkLst>
            <pc:docMk/>
            <pc:sldMk cId="245250876" sldId="1855"/>
            <ac:spMk id="32" creationId="{A6532A84-E555-D441-8244-93C003B1009F}"/>
          </ac:spMkLst>
        </pc:spChg>
      </pc:sldChg>
      <pc:sldChg chg="delSp new del mod">
        <pc:chgData name="Stack Simplify" userId="30f9c473cae68561" providerId="LiveId" clId="{4C0C853A-62D0-9A43-A365-7F6DF5EF18B5}" dt="2021-07-15T01:08:10.848" v="543" actId="2696"/>
        <pc:sldMkLst>
          <pc:docMk/>
          <pc:sldMk cId="988509987" sldId="1855"/>
        </pc:sldMkLst>
        <pc:spChg chg="del">
          <ac:chgData name="Stack Simplify" userId="30f9c473cae68561" providerId="LiveId" clId="{4C0C853A-62D0-9A43-A365-7F6DF5EF18B5}" dt="2021-07-15T01:05:40.925" v="542" actId="478"/>
          <ac:spMkLst>
            <pc:docMk/>
            <pc:sldMk cId="988509987" sldId="1855"/>
            <ac:spMk id="3" creationId="{F151C6D4-48E7-944F-B129-37A37F40FEC3}"/>
          </ac:spMkLst>
        </pc:spChg>
        <pc:spChg chg="del">
          <ac:chgData name="Stack Simplify" userId="30f9c473cae68561" providerId="LiveId" clId="{4C0C853A-62D0-9A43-A365-7F6DF5EF18B5}" dt="2021-07-15T01:05:38.305" v="541" actId="478"/>
          <ac:spMkLst>
            <pc:docMk/>
            <pc:sldMk cId="988509987" sldId="1855"/>
            <ac:spMk id="4" creationId="{BDB65E77-153F-9241-9F55-7162D1126694}"/>
          </ac:spMkLst>
        </pc:spChg>
      </pc:sldChg>
      <pc:sldChg chg="add del">
        <pc:chgData name="Stack Simplify" userId="30f9c473cae68561" providerId="LiveId" clId="{4C0C853A-62D0-9A43-A365-7F6DF5EF18B5}" dt="2021-07-15T01:04:46.973" v="534" actId="2696"/>
        <pc:sldMkLst>
          <pc:docMk/>
          <pc:sldMk cId="3117054103" sldId="1855"/>
        </pc:sldMkLst>
      </pc:sldChg>
      <pc:sldChg chg="add modAnim">
        <pc:chgData name="Stack Simplify" userId="30f9c473cae68561" providerId="LiveId" clId="{4C0C853A-62D0-9A43-A365-7F6DF5EF18B5}" dt="2021-07-15T01:42:26.347" v="1593"/>
        <pc:sldMkLst>
          <pc:docMk/>
          <pc:sldMk cId="3552357638" sldId="1855"/>
        </pc:sldMkLst>
      </pc:sldChg>
      <pc:sldChg chg="add modAnim">
        <pc:chgData name="Stack Simplify" userId="30f9c473cae68561" providerId="LiveId" clId="{4C0C853A-62D0-9A43-A365-7F6DF5EF18B5}" dt="2021-07-15T01:26:11.939" v="1058"/>
        <pc:sldMkLst>
          <pc:docMk/>
          <pc:sldMk cId="813917413" sldId="1856"/>
        </pc:sldMkLst>
      </pc:sldChg>
      <pc:sldChg chg="add modAnim">
        <pc:chgData name="Stack Simplify" userId="30f9c473cae68561" providerId="LiveId" clId="{4C0C853A-62D0-9A43-A365-7F6DF5EF18B5}" dt="2021-07-15T01:43:22.519" v="1597"/>
        <pc:sldMkLst>
          <pc:docMk/>
          <pc:sldMk cId="2763059802" sldId="1857"/>
        </pc:sldMkLst>
      </pc:sldChg>
      <pc:sldChg chg="add modAnim">
        <pc:chgData name="Stack Simplify" userId="30f9c473cae68561" providerId="LiveId" clId="{4C0C853A-62D0-9A43-A365-7F6DF5EF18B5}" dt="2021-07-15T01:25:28.129" v="1017"/>
        <pc:sldMkLst>
          <pc:docMk/>
          <pc:sldMk cId="3095509863" sldId="1858"/>
        </pc:sldMkLst>
      </pc:sldChg>
      <pc:sldChg chg="add modAnim">
        <pc:chgData name="Stack Simplify" userId="30f9c473cae68561" providerId="LiveId" clId="{4C0C853A-62D0-9A43-A365-7F6DF5EF18B5}" dt="2021-07-15T01:26:29.950" v="1059"/>
        <pc:sldMkLst>
          <pc:docMk/>
          <pc:sldMk cId="3000535984" sldId="1859"/>
        </pc:sldMkLst>
      </pc:sldChg>
      <pc:sldChg chg="add modAnim">
        <pc:chgData name="Stack Simplify" userId="30f9c473cae68561" providerId="LiveId" clId="{4C0C853A-62D0-9A43-A365-7F6DF5EF18B5}" dt="2021-07-15T01:26:33.310" v="1060"/>
        <pc:sldMkLst>
          <pc:docMk/>
          <pc:sldMk cId="2897243339" sldId="1860"/>
        </pc:sldMkLst>
      </pc:sldChg>
      <pc:sldChg chg="add modAnim">
        <pc:chgData name="Stack Simplify" userId="30f9c473cae68561" providerId="LiveId" clId="{4C0C853A-62D0-9A43-A365-7F6DF5EF18B5}" dt="2021-07-15T01:26:36.303" v="1061"/>
        <pc:sldMkLst>
          <pc:docMk/>
          <pc:sldMk cId="1154570280" sldId="1861"/>
        </pc:sldMkLst>
      </pc:sldChg>
      <pc:sldChg chg="modSp add mod ord">
        <pc:chgData name="Stack Simplify" userId="30f9c473cae68561" providerId="LiveId" clId="{4C0C853A-62D0-9A43-A365-7F6DF5EF18B5}" dt="2021-07-15T01:48:26.245" v="1797" actId="20578"/>
        <pc:sldMkLst>
          <pc:docMk/>
          <pc:sldMk cId="680471122" sldId="1862"/>
        </pc:sldMkLst>
        <pc:spChg chg="mod">
          <ac:chgData name="Stack Simplify" userId="30f9c473cae68561" providerId="LiveId" clId="{4C0C853A-62D0-9A43-A365-7F6DF5EF18B5}" dt="2021-07-15T01:25:57.672" v="1057" actId="207"/>
          <ac:spMkLst>
            <pc:docMk/>
            <pc:sldMk cId="680471122" sldId="1862"/>
            <ac:spMk id="4" creationId="{33050C20-8BDD-444C-A400-04E8E14BDB23}"/>
          </ac:spMkLst>
        </pc:spChg>
      </pc:sldChg>
      <pc:sldChg chg="addSp modSp add mod ord modAnim">
        <pc:chgData name="Stack Simplify" userId="30f9c473cae68561" providerId="LiveId" clId="{4C0C853A-62D0-9A43-A365-7F6DF5EF18B5}" dt="2021-07-15T01:29:59.448" v="1221" actId="207"/>
        <pc:sldMkLst>
          <pc:docMk/>
          <pc:sldMk cId="586389679" sldId="1863"/>
        </pc:sldMkLst>
        <pc:spChg chg="add mod">
          <ac:chgData name="Stack Simplify" userId="30f9c473cae68561" providerId="LiveId" clId="{4C0C853A-62D0-9A43-A365-7F6DF5EF18B5}" dt="2021-07-15T01:29:59.448" v="1221" actId="207"/>
          <ac:spMkLst>
            <pc:docMk/>
            <pc:sldMk cId="586389679" sldId="1863"/>
            <ac:spMk id="3" creationId="{8E7F6347-9F74-E94F-99F4-2BB67434CFA5}"/>
          </ac:spMkLst>
        </pc:spChg>
      </pc:sldChg>
      <pc:sldChg chg="modSp add mod modAnim">
        <pc:chgData name="Stack Simplify" userId="30f9c473cae68561" providerId="LiveId" clId="{4C0C853A-62D0-9A43-A365-7F6DF5EF18B5}" dt="2021-07-15T01:55:24.097" v="1806" actId="207"/>
        <pc:sldMkLst>
          <pc:docMk/>
          <pc:sldMk cId="1426012904" sldId="1864"/>
        </pc:sldMkLst>
        <pc:spChg chg="mod">
          <ac:chgData name="Stack Simplify" userId="30f9c473cae68561" providerId="LiveId" clId="{4C0C853A-62D0-9A43-A365-7F6DF5EF18B5}" dt="2021-07-15T01:55:24.097" v="1806" actId="207"/>
          <ac:spMkLst>
            <pc:docMk/>
            <pc:sldMk cId="1426012904" sldId="1864"/>
            <ac:spMk id="19" creationId="{B7AFAFC0-B475-0945-8C1F-816BCD13CFD2}"/>
          </ac:spMkLst>
        </pc:spChg>
      </pc:sldChg>
      <pc:sldChg chg="modSp add mod modAnim">
        <pc:chgData name="Stack Simplify" userId="30f9c473cae68561" providerId="LiveId" clId="{4C0C853A-62D0-9A43-A365-7F6DF5EF18B5}" dt="2021-07-15T01:55:29.504" v="1807" actId="207"/>
        <pc:sldMkLst>
          <pc:docMk/>
          <pc:sldMk cId="2334046175" sldId="1865"/>
        </pc:sldMkLst>
        <pc:spChg chg="mod">
          <ac:chgData name="Stack Simplify" userId="30f9c473cae68561" providerId="LiveId" clId="{4C0C853A-62D0-9A43-A365-7F6DF5EF18B5}" dt="2021-07-15T01:55:29.504" v="1807" actId="207"/>
          <ac:spMkLst>
            <pc:docMk/>
            <pc:sldMk cId="2334046175" sldId="1865"/>
            <ac:spMk id="20" creationId="{16FD609D-1B57-B94B-B1D0-8ED1E78C6A39}"/>
          </ac:spMkLst>
        </pc:spChg>
      </pc:sldChg>
      <pc:sldChg chg="modSp add mod modAnim">
        <pc:chgData name="Stack Simplify" userId="30f9c473cae68561" providerId="LiveId" clId="{4C0C853A-62D0-9A43-A365-7F6DF5EF18B5}" dt="2021-07-15T01:55:34.137" v="1808" actId="207"/>
        <pc:sldMkLst>
          <pc:docMk/>
          <pc:sldMk cId="3316608154" sldId="1866"/>
        </pc:sldMkLst>
        <pc:spChg chg="mod">
          <ac:chgData name="Stack Simplify" userId="30f9c473cae68561" providerId="LiveId" clId="{4C0C853A-62D0-9A43-A365-7F6DF5EF18B5}" dt="2021-07-15T01:55:34.137" v="1808" actId="207"/>
          <ac:spMkLst>
            <pc:docMk/>
            <pc:sldMk cId="3316608154" sldId="1866"/>
            <ac:spMk id="21" creationId="{3BCDAF4C-755E-0247-ABAF-6B90F68CD6D5}"/>
          </ac:spMkLst>
        </pc:spChg>
      </pc:sldChg>
      <pc:sldChg chg="modSp add mod modAnim">
        <pc:chgData name="Stack Simplify" userId="30f9c473cae68561" providerId="LiveId" clId="{4C0C853A-62D0-9A43-A365-7F6DF5EF18B5}" dt="2021-07-15T01:55:38.189" v="1809" actId="207"/>
        <pc:sldMkLst>
          <pc:docMk/>
          <pc:sldMk cId="1684846976" sldId="1867"/>
        </pc:sldMkLst>
        <pc:spChg chg="mod">
          <ac:chgData name="Stack Simplify" userId="30f9c473cae68561" providerId="LiveId" clId="{4C0C853A-62D0-9A43-A365-7F6DF5EF18B5}" dt="2021-07-15T01:55:38.189" v="1809" actId="207"/>
          <ac:spMkLst>
            <pc:docMk/>
            <pc:sldMk cId="1684846976" sldId="1867"/>
            <ac:spMk id="21" creationId="{3BCDAF4C-755E-0247-ABAF-6B90F68CD6D5}"/>
          </ac:spMkLst>
        </pc:spChg>
      </pc:sldChg>
      <pc:sldChg chg="modSp add mod modAnim">
        <pc:chgData name="Stack Simplify" userId="30f9c473cae68561" providerId="LiveId" clId="{4C0C853A-62D0-9A43-A365-7F6DF5EF18B5}" dt="2021-07-15T01:55:43.201" v="1810" actId="207"/>
        <pc:sldMkLst>
          <pc:docMk/>
          <pc:sldMk cId="3859247089" sldId="1868"/>
        </pc:sldMkLst>
        <pc:spChg chg="mod">
          <ac:chgData name="Stack Simplify" userId="30f9c473cae68561" providerId="LiveId" clId="{4C0C853A-62D0-9A43-A365-7F6DF5EF18B5}" dt="2021-07-15T01:55:43.201" v="1810" actId="207"/>
          <ac:spMkLst>
            <pc:docMk/>
            <pc:sldMk cId="3859247089" sldId="1868"/>
            <ac:spMk id="21" creationId="{3BCDAF4C-755E-0247-ABAF-6B90F68CD6D5}"/>
          </ac:spMkLst>
        </pc:spChg>
      </pc:sldChg>
      <pc:sldChg chg="modSp add mod modAnim">
        <pc:chgData name="Stack Simplify" userId="30f9c473cae68561" providerId="LiveId" clId="{4C0C853A-62D0-9A43-A365-7F6DF5EF18B5}" dt="2021-07-15T01:55:48.231" v="1811" actId="207"/>
        <pc:sldMkLst>
          <pc:docMk/>
          <pc:sldMk cId="1245508278" sldId="1869"/>
        </pc:sldMkLst>
        <pc:spChg chg="mod">
          <ac:chgData name="Stack Simplify" userId="30f9c473cae68561" providerId="LiveId" clId="{4C0C853A-62D0-9A43-A365-7F6DF5EF18B5}" dt="2021-07-15T01:55:48.231" v="1811" actId="207"/>
          <ac:spMkLst>
            <pc:docMk/>
            <pc:sldMk cId="1245508278" sldId="1869"/>
            <ac:spMk id="21" creationId="{3449C419-984A-7F43-8951-3A1FA500C6CD}"/>
          </ac:spMkLst>
        </pc:spChg>
      </pc:sldChg>
      <pc:sldChg chg="add del">
        <pc:chgData name="Stack Simplify" userId="30f9c473cae68561" providerId="LiveId" clId="{4C0C853A-62D0-9A43-A365-7F6DF5EF18B5}" dt="2021-07-15T01:31:20.073" v="1238" actId="2696"/>
        <pc:sldMkLst>
          <pc:docMk/>
          <pc:sldMk cId="3343439486" sldId="1870"/>
        </pc:sldMkLst>
      </pc:sldChg>
      <pc:sldChg chg="addSp delSp modSp add mod">
        <pc:chgData name="Stack Simplify" userId="30f9c473cae68561" providerId="LiveId" clId="{4C0C853A-62D0-9A43-A365-7F6DF5EF18B5}" dt="2021-07-15T01:34:06.917" v="1292" actId="14100"/>
        <pc:sldMkLst>
          <pc:docMk/>
          <pc:sldMk cId="399173388" sldId="1871"/>
        </pc:sldMkLst>
        <pc:spChg chg="mod">
          <ac:chgData name="Stack Simplify" userId="30f9c473cae68561" providerId="LiveId" clId="{4C0C853A-62D0-9A43-A365-7F6DF5EF18B5}" dt="2021-07-15T01:33:51.268" v="1288" actId="14100"/>
          <ac:spMkLst>
            <pc:docMk/>
            <pc:sldMk cId="399173388" sldId="1871"/>
            <ac:spMk id="4" creationId="{2C83F249-7073-2E4E-9429-483F307E0971}"/>
          </ac:spMkLst>
        </pc:spChg>
        <pc:spChg chg="add mod">
          <ac:chgData name="Stack Simplify" userId="30f9c473cae68561" providerId="LiveId" clId="{4C0C853A-62D0-9A43-A365-7F6DF5EF18B5}" dt="2021-07-15T01:34:03.802" v="1291" actId="113"/>
          <ac:spMkLst>
            <pc:docMk/>
            <pc:sldMk cId="399173388" sldId="1871"/>
            <ac:spMk id="6" creationId="{AF63097B-05C8-A04A-B011-C5409B397236}"/>
          </ac:spMkLst>
        </pc:spChg>
        <pc:spChg chg="add mod">
          <ac:chgData name="Stack Simplify" userId="30f9c473cae68561" providerId="LiveId" clId="{4C0C853A-62D0-9A43-A365-7F6DF5EF18B5}" dt="2021-07-15T01:34:06.917" v="1292" actId="14100"/>
          <ac:spMkLst>
            <pc:docMk/>
            <pc:sldMk cId="399173388" sldId="1871"/>
            <ac:spMk id="12" creationId="{E7BA285A-AA0A-114F-BEEC-4FDA782B728C}"/>
          </ac:spMkLst>
        </pc:spChg>
        <pc:picChg chg="add mod">
          <ac:chgData name="Stack Simplify" userId="30f9c473cae68561" providerId="LiveId" clId="{4C0C853A-62D0-9A43-A365-7F6DF5EF18B5}" dt="2021-07-15T01:32:20.098" v="1241" actId="1076"/>
          <ac:picMkLst>
            <pc:docMk/>
            <pc:sldMk cId="399173388" sldId="1871"/>
            <ac:picMk id="5" creationId="{D754D590-8BBC-4A4C-B3CD-F2390330FC29}"/>
          </ac:picMkLst>
        </pc:picChg>
        <pc:picChg chg="del">
          <ac:chgData name="Stack Simplify" userId="30f9c473cae68561" providerId="LiveId" clId="{4C0C853A-62D0-9A43-A365-7F6DF5EF18B5}" dt="2021-07-15T01:32:01.352" v="1239" actId="478"/>
          <ac:picMkLst>
            <pc:docMk/>
            <pc:sldMk cId="399173388" sldId="1871"/>
            <ac:picMk id="9" creationId="{E37A0A0E-7838-1A4C-B890-60F6B7E7C2D1}"/>
          </ac:picMkLst>
        </pc:picChg>
      </pc:sldChg>
      <pc:sldChg chg="add ord">
        <pc:chgData name="Stack Simplify" userId="30f9c473cae68561" providerId="LiveId" clId="{4C0C853A-62D0-9A43-A365-7F6DF5EF18B5}" dt="2021-07-15T01:27:40.579" v="1064" actId="20578"/>
        <pc:sldMkLst>
          <pc:docMk/>
          <pc:sldMk cId="173694571" sldId="1872"/>
        </pc:sldMkLst>
      </pc:sldChg>
      <pc:sldChg chg="addSp delSp modSp new mod">
        <pc:chgData name="Stack Simplify" userId="30f9c473cae68561" providerId="LiveId" clId="{4C0C853A-62D0-9A43-A365-7F6DF5EF18B5}" dt="2021-07-15T01:41:35.288" v="1592" actId="692"/>
        <pc:sldMkLst>
          <pc:docMk/>
          <pc:sldMk cId="3686343973" sldId="1873"/>
        </pc:sldMkLst>
        <pc:spChg chg="del">
          <ac:chgData name="Stack Simplify" userId="30f9c473cae68561" providerId="LiveId" clId="{4C0C853A-62D0-9A43-A365-7F6DF5EF18B5}" dt="2021-07-15T01:39:59.735" v="1479" actId="478"/>
          <ac:spMkLst>
            <pc:docMk/>
            <pc:sldMk cId="3686343973" sldId="1873"/>
            <ac:spMk id="3" creationId="{2D61BD31-5BD2-CF49-9A7A-97B0630B5B47}"/>
          </ac:spMkLst>
        </pc:spChg>
        <pc:spChg chg="del mod">
          <ac:chgData name="Stack Simplify" userId="30f9c473cae68561" providerId="LiveId" clId="{4C0C853A-62D0-9A43-A365-7F6DF5EF18B5}" dt="2021-07-15T01:40:24.168" v="1508" actId="478"/>
          <ac:spMkLst>
            <pc:docMk/>
            <pc:sldMk cId="3686343973" sldId="1873"/>
            <ac:spMk id="4" creationId="{EB95F488-7488-0343-971A-E8829FC2E582}"/>
          </ac:spMkLst>
        </pc:spChg>
        <pc:spChg chg="add mod">
          <ac:chgData name="Stack Simplify" userId="30f9c473cae68561" providerId="LiveId" clId="{4C0C853A-62D0-9A43-A365-7F6DF5EF18B5}" dt="2021-07-15T01:41:25.485" v="1573" actId="1076"/>
          <ac:spMkLst>
            <pc:docMk/>
            <pc:sldMk cId="3686343973" sldId="1873"/>
            <ac:spMk id="6" creationId="{8B254840-823F-6144-A91B-2DAE7A7AD84E}"/>
          </ac:spMkLst>
        </pc:spChg>
        <pc:picChg chg="add mod">
          <ac:chgData name="Stack Simplify" userId="30f9c473cae68561" providerId="LiveId" clId="{4C0C853A-62D0-9A43-A365-7F6DF5EF18B5}" dt="2021-07-15T01:41:16.898" v="1571" actId="1076"/>
          <ac:picMkLst>
            <pc:docMk/>
            <pc:sldMk cId="3686343973" sldId="1873"/>
            <ac:picMk id="5" creationId="{361AE0C8-0B67-BD4E-88E9-E00A5C7F2345}"/>
          </ac:picMkLst>
        </pc:picChg>
        <pc:cxnChg chg="add mod">
          <ac:chgData name="Stack Simplify" userId="30f9c473cae68561" providerId="LiveId" clId="{4C0C853A-62D0-9A43-A365-7F6DF5EF18B5}" dt="2021-07-15T01:41:35.288" v="1592" actId="692"/>
          <ac:cxnSpMkLst>
            <pc:docMk/>
            <pc:sldMk cId="3686343973" sldId="1873"/>
            <ac:cxnSpMk id="8" creationId="{29CAE4FB-0B3F-8343-8E06-70D89B1EC3DA}"/>
          </ac:cxnSpMkLst>
        </pc:cxnChg>
      </pc:sldChg>
      <pc:sldChg chg="modSp add mod">
        <pc:chgData name="Stack Simplify" userId="30f9c473cae68561" providerId="LiveId" clId="{4C0C853A-62D0-9A43-A365-7F6DF5EF18B5}" dt="2021-07-15T01:56:14.705" v="1839" actId="20577"/>
        <pc:sldMkLst>
          <pc:docMk/>
          <pc:sldMk cId="3615536331" sldId="1874"/>
        </pc:sldMkLst>
        <pc:spChg chg="mod">
          <ac:chgData name="Stack Simplify" userId="30f9c473cae68561" providerId="LiveId" clId="{4C0C853A-62D0-9A43-A365-7F6DF5EF18B5}" dt="2021-07-15T01:56:14.705" v="1839" actId="20577"/>
          <ac:spMkLst>
            <pc:docMk/>
            <pc:sldMk cId="3615536331" sldId="1874"/>
            <ac:spMk id="4" creationId="{3A4CD2EB-AD39-BB45-B496-96C5684D8857}"/>
          </ac:spMkLst>
        </pc:spChg>
      </pc:sldChg>
      <pc:sldChg chg="add">
        <pc:chgData name="Stack Simplify" userId="30f9c473cae68561" providerId="LiveId" clId="{4C0C853A-62D0-9A43-A365-7F6DF5EF18B5}" dt="2021-07-15T01:57:16.758" v="1855"/>
        <pc:sldMkLst>
          <pc:docMk/>
          <pc:sldMk cId="1242299516" sldId="1875"/>
        </pc:sldMkLst>
      </pc:sldChg>
      <pc:sldChg chg="addSp delSp modSp new mod">
        <pc:chgData name="Stack Simplify" userId="30f9c473cae68561" providerId="LiveId" clId="{4C0C853A-62D0-9A43-A365-7F6DF5EF18B5}" dt="2021-07-15T02:27:27.503" v="1926" actId="1076"/>
        <pc:sldMkLst>
          <pc:docMk/>
          <pc:sldMk cId="3817709592" sldId="1876"/>
        </pc:sldMkLst>
        <pc:spChg chg="del">
          <ac:chgData name="Stack Simplify" userId="30f9c473cae68561" providerId="LiveId" clId="{4C0C853A-62D0-9A43-A365-7F6DF5EF18B5}" dt="2021-07-15T02:25:56.067" v="1892" actId="478"/>
          <ac:spMkLst>
            <pc:docMk/>
            <pc:sldMk cId="3817709592" sldId="1876"/>
            <ac:spMk id="3" creationId="{7302D565-D45D-1547-A68A-E72A6E9C9E1E}"/>
          </ac:spMkLst>
        </pc:spChg>
        <pc:spChg chg="mod">
          <ac:chgData name="Stack Simplify" userId="30f9c473cae68561" providerId="LiveId" clId="{4C0C853A-62D0-9A43-A365-7F6DF5EF18B5}" dt="2021-07-15T02:25:53.054" v="1891" actId="20577"/>
          <ac:spMkLst>
            <pc:docMk/>
            <pc:sldMk cId="3817709592" sldId="1876"/>
            <ac:spMk id="4" creationId="{B80C057D-AED8-FB4C-8F4F-A52A377CA0BC}"/>
          </ac:spMkLst>
        </pc:spChg>
        <pc:spChg chg="add del mod">
          <ac:chgData name="Stack Simplify" userId="30f9c473cae68561" providerId="LiveId" clId="{4C0C853A-62D0-9A43-A365-7F6DF5EF18B5}" dt="2021-07-15T02:27:07.714" v="1922" actId="478"/>
          <ac:spMkLst>
            <pc:docMk/>
            <pc:sldMk cId="3817709592" sldId="1876"/>
            <ac:spMk id="5" creationId="{A21C2015-2902-FE4D-B0AD-2909B6BECF68}"/>
          </ac:spMkLst>
        </pc:spChg>
        <pc:picChg chg="add mod">
          <ac:chgData name="Stack Simplify" userId="30f9c473cae68561" providerId="LiveId" clId="{4C0C853A-62D0-9A43-A365-7F6DF5EF18B5}" dt="2021-07-15T02:27:27.503" v="1926" actId="1076"/>
          <ac:picMkLst>
            <pc:docMk/>
            <pc:sldMk cId="3817709592" sldId="1876"/>
            <ac:picMk id="6" creationId="{B48D4E1F-823A-794B-B46D-AFD5851D0F0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4/6/22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B7E528-CA6B-714A-8B34-6BDEB231E6C4}" type="datetimeFigureOut">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FEF1E4-0119-BE4B-8F76-3B1D4ECD6601}" type="slidenum">
              <a:rPr lang="en-US" smtClean="0"/>
              <a:t>‹#›</a:t>
            </a:fld>
            <a:endParaRPr lang="en-US"/>
          </a:p>
        </p:txBody>
      </p:sp>
      <p:sp>
        <p:nvSpPr>
          <p:cNvPr id="7" name="Rectangle 6">
            <a:extLst>
              <a:ext uri="{FF2B5EF4-FFF2-40B4-BE49-F238E27FC236}">
                <a16:creationId xmlns:a16="http://schemas.microsoft.com/office/drawing/2014/main" id="{AF93CCA5-FAC2-424F-A5AB-90B3B148C91F}"/>
              </a:ext>
            </a:extLst>
          </p:cNvPr>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Tree>
    <p:extLst>
      <p:ext uri="{BB962C8B-B14F-4D97-AF65-F5344CB8AC3E}">
        <p14:creationId xmlns:p14="http://schemas.microsoft.com/office/powerpoint/2010/main" val="81290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7E528-CA6B-714A-8B34-6BDEB231E6C4}" type="datetimeFigureOut">
              <a:rPr lang="en-US" smtClean="0"/>
              <a:t>4/6/22</a:t>
            </a:fld>
            <a:endParaRPr lang="en-US"/>
          </a:p>
        </p:txBody>
      </p:sp>
      <p:sp>
        <p:nvSpPr>
          <p:cNvPr id="5" name="Footer Placeholder 4"/>
          <p:cNvSpPr>
            <a:spLocks noGrp="1"/>
          </p:cNvSpPr>
          <p:nvPr>
            <p:ph type="ftr" sz="quarter" idx="11"/>
          </p:nvPr>
        </p:nvSpPr>
        <p:spPr/>
        <p:txBody>
          <a:bodyPr/>
          <a:lstStyle/>
          <a:p>
            <a:pPr algn="l"/>
            <a:r>
              <a:rPr lang="en-US"/>
              <a:t>© </a:t>
            </a:r>
            <a:endParaRPr lang="en-GB" dirty="0"/>
          </a:p>
        </p:txBody>
      </p:sp>
      <p:sp>
        <p:nvSpPr>
          <p:cNvPr id="6" name="Slide Number Placeholder 5"/>
          <p:cNvSpPr>
            <a:spLocks noGrp="1"/>
          </p:cNvSpPr>
          <p:nvPr>
            <p:ph type="sldNum" sz="quarter" idx="12"/>
          </p:nvPr>
        </p:nvSpPr>
        <p:spPr/>
        <p:txBody>
          <a:bodyPr/>
          <a:lstStyle/>
          <a:p>
            <a:fld id="{DBFEF1E4-0119-BE4B-8F76-3B1D4ECD6601}" type="slidenum">
              <a:rPr lang="en-US" smtClean="0"/>
              <a:t>‹#›</a:t>
            </a:fld>
            <a:endParaRPr lang="en-US"/>
          </a:p>
        </p:txBody>
      </p:sp>
    </p:spTree>
    <p:extLst>
      <p:ext uri="{BB962C8B-B14F-4D97-AF65-F5344CB8AC3E}">
        <p14:creationId xmlns:p14="http://schemas.microsoft.com/office/powerpoint/2010/main" val="2325448908"/>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7E528-CA6B-714A-8B34-6BDEB231E6C4}" type="datetimeFigureOut">
              <a:rPr lang="en-US" smtClean="0"/>
              <a:t>4/6/22</a:t>
            </a:fld>
            <a:endParaRPr lang="en-US"/>
          </a:p>
        </p:txBody>
      </p:sp>
      <p:sp>
        <p:nvSpPr>
          <p:cNvPr id="5" name="Footer Placeholder 4"/>
          <p:cNvSpPr>
            <a:spLocks noGrp="1"/>
          </p:cNvSpPr>
          <p:nvPr>
            <p:ph type="ftr" sz="quarter" idx="11"/>
          </p:nvPr>
        </p:nvSpPr>
        <p:spPr/>
        <p:txBody>
          <a:bodyPr/>
          <a:lstStyle/>
          <a:p>
            <a:pPr algn="l"/>
            <a:r>
              <a:rPr lang="en-US"/>
              <a:t>© </a:t>
            </a:r>
            <a:endParaRPr lang="en-GB" dirty="0"/>
          </a:p>
        </p:txBody>
      </p:sp>
      <p:sp>
        <p:nvSpPr>
          <p:cNvPr id="6" name="Slide Number Placeholder 5"/>
          <p:cNvSpPr>
            <a:spLocks noGrp="1"/>
          </p:cNvSpPr>
          <p:nvPr>
            <p:ph type="sldNum" sz="quarter" idx="12"/>
          </p:nvPr>
        </p:nvSpPr>
        <p:spPr/>
        <p:txBody>
          <a:bodyPr/>
          <a:lstStyle/>
          <a:p>
            <a:fld id="{DBFEF1E4-0119-BE4B-8F76-3B1D4ECD6601}" type="slidenum">
              <a:rPr lang="en-US" smtClean="0"/>
              <a:t>‹#›</a:t>
            </a:fld>
            <a:endParaRPr lang="en-US"/>
          </a:p>
        </p:txBody>
      </p:sp>
    </p:spTree>
    <p:extLst>
      <p:ext uri="{BB962C8B-B14F-4D97-AF65-F5344CB8AC3E}">
        <p14:creationId xmlns:p14="http://schemas.microsoft.com/office/powerpoint/2010/main" val="2147084677"/>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r>
              <a:rPr lang="en-US" dirty="0"/>
              <a:t>© </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2885858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7E528-CA6B-714A-8B34-6BDEB231E6C4}" type="datetimeFigureOut">
              <a:rPr lang="en-US" smtClean="0"/>
              <a:t>4/6/22</a:t>
            </a:fld>
            <a:endParaRPr lang="en-US"/>
          </a:p>
        </p:txBody>
      </p:sp>
      <p:sp>
        <p:nvSpPr>
          <p:cNvPr id="5" name="Footer Placeholder 4"/>
          <p:cNvSpPr>
            <a:spLocks noGrp="1"/>
          </p:cNvSpPr>
          <p:nvPr>
            <p:ph type="ftr" sz="quarter" idx="11"/>
          </p:nvPr>
        </p:nvSpPr>
        <p:spPr/>
        <p:txBody>
          <a:bodyPr/>
          <a:lstStyle/>
          <a:p>
            <a:pPr algn="l"/>
            <a:r>
              <a:rPr lang="en-GB"/>
              <a:t>AWS VPC Master Class @</a:t>
            </a:r>
            <a:endParaRPr lang="en-GB" dirty="0"/>
          </a:p>
        </p:txBody>
      </p:sp>
      <p:sp>
        <p:nvSpPr>
          <p:cNvPr id="6" name="Slide Number Placeholder 5"/>
          <p:cNvSpPr>
            <a:spLocks noGrp="1"/>
          </p:cNvSpPr>
          <p:nvPr>
            <p:ph type="sldNum" sz="quarter" idx="12"/>
          </p:nvPr>
        </p:nvSpPr>
        <p:spPr/>
        <p:txBody>
          <a:bodyPr/>
          <a:lstStyle/>
          <a:p>
            <a:fld id="{DBFEF1E4-0119-BE4B-8F76-3B1D4ECD6601}" type="slidenum">
              <a:rPr lang="en-US" smtClean="0"/>
              <a:t>‹#›</a:t>
            </a:fld>
            <a:endParaRPr lang="en-US"/>
          </a:p>
        </p:txBody>
      </p:sp>
    </p:spTree>
    <p:extLst>
      <p:ext uri="{BB962C8B-B14F-4D97-AF65-F5344CB8AC3E}">
        <p14:creationId xmlns:p14="http://schemas.microsoft.com/office/powerpoint/2010/main" val="237446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7E528-CA6B-714A-8B34-6BDEB231E6C4}" type="datetimeFigureOut">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FEF1E4-0119-BE4B-8F76-3B1D4ECD6601}" type="slidenum">
              <a:rPr lang="en-US" smtClean="0"/>
              <a:t>‹#›</a:t>
            </a:fld>
            <a:endParaRPr lang="en-US"/>
          </a:p>
        </p:txBody>
      </p:sp>
    </p:spTree>
    <p:extLst>
      <p:ext uri="{BB962C8B-B14F-4D97-AF65-F5344CB8AC3E}">
        <p14:creationId xmlns:p14="http://schemas.microsoft.com/office/powerpoint/2010/main" val="3894844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B7E528-CA6B-714A-8B34-6BDEB231E6C4}" type="datetimeFigureOut">
              <a:rPr lang="en-US" smtClean="0"/>
              <a:t>4/6/22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FEF1E4-0119-BE4B-8F76-3B1D4ECD6601}" type="slidenum">
              <a:rPr lang="en-US" smtClean="0"/>
              <a:t>‹#›</a:t>
            </a:fld>
            <a:endParaRPr lang="en-US"/>
          </a:p>
        </p:txBody>
      </p:sp>
    </p:spTree>
    <p:extLst>
      <p:ext uri="{BB962C8B-B14F-4D97-AF65-F5344CB8AC3E}">
        <p14:creationId xmlns:p14="http://schemas.microsoft.com/office/powerpoint/2010/main" val="3897194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B7E528-CA6B-714A-8B34-6BDEB231E6C4}" type="datetimeFigureOut">
              <a:rPr lang="en-US" smtClean="0"/>
              <a:t>4/6/22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FEF1E4-0119-BE4B-8F76-3B1D4ECD6601}" type="slidenum">
              <a:rPr lang="en-US" smtClean="0"/>
              <a:t>‹#›</a:t>
            </a:fld>
            <a:endParaRPr lang="en-US"/>
          </a:p>
        </p:txBody>
      </p:sp>
    </p:spTree>
    <p:extLst>
      <p:ext uri="{BB962C8B-B14F-4D97-AF65-F5344CB8AC3E}">
        <p14:creationId xmlns:p14="http://schemas.microsoft.com/office/powerpoint/2010/main" val="786395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B7E528-CA6B-714A-8B34-6BDEB231E6C4}" type="datetimeFigureOut">
              <a:rPr lang="en-US" smtClean="0"/>
              <a:t>4/6/22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FEF1E4-0119-BE4B-8F76-3B1D4ECD6601}" type="slidenum">
              <a:rPr lang="en-US" smtClean="0"/>
              <a:t>‹#›</a:t>
            </a:fld>
            <a:endParaRPr lang="en-US"/>
          </a:p>
        </p:txBody>
      </p:sp>
    </p:spTree>
    <p:extLst>
      <p:ext uri="{BB962C8B-B14F-4D97-AF65-F5344CB8AC3E}">
        <p14:creationId xmlns:p14="http://schemas.microsoft.com/office/powerpoint/2010/main" val="3471909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B7E528-CA6B-714A-8B34-6BDEB231E6C4}" type="datetimeFigureOut">
              <a:rPr lang="en-US" smtClean="0"/>
              <a:t>4/6/22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FEF1E4-0119-BE4B-8F76-3B1D4ECD6601}" type="slidenum">
              <a:rPr lang="en-US" smtClean="0"/>
              <a:t>‹#›</a:t>
            </a:fld>
            <a:endParaRPr lang="en-US"/>
          </a:p>
        </p:txBody>
      </p:sp>
    </p:spTree>
    <p:extLst>
      <p:ext uri="{BB962C8B-B14F-4D97-AF65-F5344CB8AC3E}">
        <p14:creationId xmlns:p14="http://schemas.microsoft.com/office/powerpoint/2010/main" val="374462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CB7E528-CA6B-714A-8B34-6BDEB231E6C4}" type="datetimeFigureOut">
              <a:rPr lang="en-US" smtClean="0"/>
              <a:t>4/6/22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FEF1E4-0119-BE4B-8F76-3B1D4ECD6601}" type="slidenum">
              <a:rPr lang="en-US" smtClean="0"/>
              <a:t>‹#›</a:t>
            </a:fld>
            <a:endParaRPr lang="en-US"/>
          </a:p>
        </p:txBody>
      </p:sp>
    </p:spTree>
    <p:extLst>
      <p:ext uri="{BB962C8B-B14F-4D97-AF65-F5344CB8AC3E}">
        <p14:creationId xmlns:p14="http://schemas.microsoft.com/office/powerpoint/2010/main" val="138554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US"/>
              <a:t>AWS VPC Master Class @</a:t>
            </a:r>
            <a:endParaRPr lang="en-GB" dirty="0"/>
          </a:p>
        </p:txBody>
      </p:sp>
      <p:sp>
        <p:nvSpPr>
          <p:cNvPr id="7" name="Slide Number Placeholder 6"/>
          <p:cNvSpPr>
            <a:spLocks noGrp="1"/>
          </p:cNvSpPr>
          <p:nvPr>
            <p:ph type="sldNum" sz="quarter" idx="12"/>
          </p:nvPr>
        </p:nvSpPr>
        <p:spPr/>
        <p:txBody>
          <a:bodyPr/>
          <a:lstStyle/>
          <a:p>
            <a:fld id="{18A65C51-7344-6544-8116-303C127F5139}" type="slidenum">
              <a:rPr lang="en-GB" smtClean="0"/>
              <a:t>‹#›</a:t>
            </a:fld>
            <a:endParaRPr lang="en-GB"/>
          </a:p>
        </p:txBody>
      </p:sp>
    </p:spTree>
    <p:extLst>
      <p:ext uri="{BB962C8B-B14F-4D97-AF65-F5344CB8AC3E}">
        <p14:creationId xmlns:p14="http://schemas.microsoft.com/office/powerpoint/2010/main" val="2933622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FCB7E528-CA6B-714A-8B34-6BDEB231E6C4}" type="datetimeFigureOut">
              <a:rPr lang="en-US" smtClean="0"/>
              <a:t>4/6/22</a:t>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pPr algn="l"/>
            <a:r>
              <a:rPr lang="en-US"/>
              <a:t>© </a:t>
            </a:r>
            <a:endParaRPr lang="en-GB"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BFEF1E4-0119-BE4B-8F76-3B1D4ECD6601}" type="slidenum">
              <a:rPr lang="en-US" smtClean="0"/>
              <a:t>‹#›</a:t>
            </a:fld>
            <a:endParaRPr lang="en-US"/>
          </a:p>
        </p:txBody>
      </p:sp>
    </p:spTree>
    <p:extLst>
      <p:ext uri="{BB962C8B-B14F-4D97-AF65-F5344CB8AC3E}">
        <p14:creationId xmlns:p14="http://schemas.microsoft.com/office/powerpoint/2010/main" val="2313355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650" r:id="rId13"/>
    <p:sldLayoutId id="2147483658" r:id="rId14"/>
    <p:sldLayoutId id="2147483660" r:id="rId15"/>
  </p:sldLayoutIdLst>
  <p:hf sldNum="0"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86.svg"/><Relationship Id="rId2" Type="http://schemas.openxmlformats.org/officeDocument/2006/relationships/image" Target="../media/image118.png"/><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5.svg"/><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2.xml"/><Relationship Id="rId5" Type="http://schemas.openxmlformats.org/officeDocument/2006/relationships/image" Target="../media/image5.svg"/><Relationship Id="rId4" Type="http://schemas.openxmlformats.org/officeDocument/2006/relationships/image" Target="../media/image4.png"/></Relationships>
</file>

<file path=ppt/slides/_rels/slide1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2.xml"/><Relationship Id="rId5" Type="http://schemas.openxmlformats.org/officeDocument/2006/relationships/image" Target="../media/image5.svg"/><Relationship Id="rId4" Type="http://schemas.openxmlformats.org/officeDocument/2006/relationships/image" Target="../media/image4.png"/></Relationships>
</file>

<file path=ppt/slides/_rels/slide1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2.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9.png"/><Relationship Id="rId1" Type="http://schemas.openxmlformats.org/officeDocument/2006/relationships/slideLayout" Target="../slideLayouts/slideLayout1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5.svg"/></Relationships>
</file>

<file path=ppt/slides/_rels/slide1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svg"/><Relationship Id="rId10" Type="http://schemas.openxmlformats.org/officeDocument/2006/relationships/image" Target="../media/image1.png"/><Relationship Id="rId4" Type="http://schemas.openxmlformats.org/officeDocument/2006/relationships/image" Target="../media/image23.png"/><Relationship Id="rId9" Type="http://schemas.openxmlformats.org/officeDocument/2006/relationships/image" Target="../media/image28.sv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sv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18" Type="http://schemas.openxmlformats.org/officeDocument/2006/relationships/image" Target="../media/image48.svg"/><Relationship Id="rId3" Type="http://schemas.openxmlformats.org/officeDocument/2006/relationships/image" Target="../media/image22.svg"/><Relationship Id="rId21" Type="http://schemas.openxmlformats.org/officeDocument/2006/relationships/image" Target="../media/image51.png"/><Relationship Id="rId7" Type="http://schemas.openxmlformats.org/officeDocument/2006/relationships/image" Target="../media/image26.svg"/><Relationship Id="rId12" Type="http://schemas.openxmlformats.org/officeDocument/2006/relationships/image" Target="../media/image44.svg"/><Relationship Id="rId17" Type="http://schemas.openxmlformats.org/officeDocument/2006/relationships/image" Target="../media/image47.png"/><Relationship Id="rId2" Type="http://schemas.openxmlformats.org/officeDocument/2006/relationships/image" Target="../media/image21.png"/><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43.png"/><Relationship Id="rId5" Type="http://schemas.openxmlformats.org/officeDocument/2006/relationships/image" Target="../media/image24.svg"/><Relationship Id="rId15" Type="http://schemas.openxmlformats.org/officeDocument/2006/relationships/image" Target="../media/image45.png"/><Relationship Id="rId10" Type="http://schemas.openxmlformats.org/officeDocument/2006/relationships/image" Target="../media/image1.png"/><Relationship Id="rId19" Type="http://schemas.openxmlformats.org/officeDocument/2006/relationships/image" Target="../media/image4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0.svg"/><Relationship Id="rId22" Type="http://schemas.openxmlformats.org/officeDocument/2006/relationships/image" Target="../media/image52.sv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sv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18" Type="http://schemas.openxmlformats.org/officeDocument/2006/relationships/image" Target="../media/image89.png"/><Relationship Id="rId3" Type="http://schemas.openxmlformats.org/officeDocument/2006/relationships/image" Target="../media/image3.svg"/><Relationship Id="rId21" Type="http://schemas.openxmlformats.org/officeDocument/2006/relationships/image" Target="../media/image78.svg"/><Relationship Id="rId7" Type="http://schemas.openxmlformats.org/officeDocument/2006/relationships/image" Target="../media/image7.svg"/><Relationship Id="rId12" Type="http://schemas.openxmlformats.org/officeDocument/2006/relationships/image" Target="../media/image83.png"/><Relationship Id="rId17" Type="http://schemas.openxmlformats.org/officeDocument/2006/relationships/image" Target="../media/image88.svg"/><Relationship Id="rId2" Type="http://schemas.openxmlformats.org/officeDocument/2006/relationships/image" Target="../media/image2.png"/><Relationship Id="rId16" Type="http://schemas.openxmlformats.org/officeDocument/2006/relationships/image" Target="../media/image87.png"/><Relationship Id="rId20"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82.svg"/><Relationship Id="rId5" Type="http://schemas.openxmlformats.org/officeDocument/2006/relationships/image" Target="../media/image5.svg"/><Relationship Id="rId15" Type="http://schemas.openxmlformats.org/officeDocument/2006/relationships/image" Target="../media/image86.svg"/><Relationship Id="rId10" Type="http://schemas.openxmlformats.org/officeDocument/2006/relationships/image" Target="../media/image81.png"/><Relationship Id="rId19" Type="http://schemas.openxmlformats.org/officeDocument/2006/relationships/image" Target="../media/image90.svg"/><Relationship Id="rId4" Type="http://schemas.openxmlformats.org/officeDocument/2006/relationships/image" Target="../media/image4.png"/><Relationship Id="rId9" Type="http://schemas.openxmlformats.org/officeDocument/2006/relationships/image" Target="../media/image80.svg"/><Relationship Id="rId14" Type="http://schemas.openxmlformats.org/officeDocument/2006/relationships/image" Target="../media/image85.png"/></Relationships>
</file>

<file path=ppt/slides/_rels/slide9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6.svg"/><Relationship Id="rId18" Type="http://schemas.openxmlformats.org/officeDocument/2006/relationships/image" Target="../media/image89.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85.png"/><Relationship Id="rId17" Type="http://schemas.openxmlformats.org/officeDocument/2006/relationships/image" Target="../media/image78.svg"/><Relationship Id="rId2" Type="http://schemas.openxmlformats.org/officeDocument/2006/relationships/image" Target="../media/image2.png"/><Relationship Id="rId16"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84.svg"/><Relationship Id="rId5" Type="http://schemas.openxmlformats.org/officeDocument/2006/relationships/image" Target="../media/image5.svg"/><Relationship Id="rId15" Type="http://schemas.openxmlformats.org/officeDocument/2006/relationships/image" Target="../media/image88.svg"/><Relationship Id="rId10" Type="http://schemas.openxmlformats.org/officeDocument/2006/relationships/image" Target="../media/image83.png"/><Relationship Id="rId19" Type="http://schemas.openxmlformats.org/officeDocument/2006/relationships/image" Target="../media/image90.svg"/><Relationship Id="rId4" Type="http://schemas.openxmlformats.org/officeDocument/2006/relationships/image" Target="../media/image4.png"/><Relationship Id="rId9" Type="http://schemas.openxmlformats.org/officeDocument/2006/relationships/image" Target="../media/image80.svg"/><Relationship Id="rId14" Type="http://schemas.openxmlformats.org/officeDocument/2006/relationships/image" Target="../media/image87.png"/></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1561513" y="708074"/>
            <a:ext cx="6491586" cy="3406726"/>
          </a:xfrm>
        </p:spPr>
        <p:txBody>
          <a:bodyPr>
            <a:normAutofit/>
          </a:bodyPr>
          <a:lstStyle/>
          <a:p>
            <a:pPr algn="l"/>
            <a:r>
              <a:rPr lang="en-US" sz="3700" dirty="0" err="1">
                <a:solidFill>
                  <a:srgbClr val="FFFFFF"/>
                </a:solidFill>
              </a:rPr>
              <a:t>Hashicorp</a:t>
            </a:r>
            <a:r>
              <a:rPr lang="en-US" sz="3700" dirty="0">
                <a:solidFill>
                  <a:srgbClr val="FFFFFF"/>
                </a:solidFill>
              </a:rPr>
              <a:t> Certified: Terraform Associate on Azure Cloud</a:t>
            </a:r>
            <a:br>
              <a:rPr lang="en-US" sz="3700" dirty="0">
                <a:solidFill>
                  <a:srgbClr val="FFFFFF"/>
                </a:solidFill>
              </a:rPr>
            </a:br>
            <a:br>
              <a:rPr lang="en-US" sz="3700" dirty="0">
                <a:solidFill>
                  <a:srgbClr val="FFFFFF"/>
                </a:solidFill>
              </a:rPr>
            </a:br>
            <a:br>
              <a:rPr lang="en-US" sz="3700" dirty="0">
                <a:solidFill>
                  <a:srgbClr val="FFFFFF"/>
                </a:solidFill>
              </a:rPr>
            </a:br>
            <a:br>
              <a:rPr lang="en-US" sz="3700" dirty="0">
                <a:solidFill>
                  <a:srgbClr val="FFFFFF"/>
                </a:solidFill>
              </a:rPr>
            </a:br>
            <a:endParaRPr lang="en-US" sz="3700" dirty="0">
              <a:solidFill>
                <a:srgbClr val="FFFFFF"/>
              </a:solidFill>
            </a:endParaRPr>
          </a:p>
        </p:txBody>
      </p:sp>
      <p:sp>
        <p:nvSpPr>
          <p:cNvPr id="3" name="Subtitle 2"/>
          <p:cNvSpPr>
            <a:spLocks noGrp="1"/>
          </p:cNvSpPr>
          <p:nvPr>
            <p:ph type="subTitle" idx="1"/>
          </p:nvPr>
        </p:nvSpPr>
        <p:spPr>
          <a:xfrm>
            <a:off x="6770452" y="5638336"/>
            <a:ext cx="6106380" cy="1437744"/>
          </a:xfrm>
        </p:spPr>
        <p:txBody>
          <a:bodyPr>
            <a:normAutofit/>
          </a:bodyPr>
          <a:lstStyle/>
          <a:p>
            <a:pPr algn="r"/>
            <a:endParaRPr lang="en-US" sz="2400">
              <a:solidFill>
                <a:srgbClr val="FFFFFF"/>
              </a:solidFill>
            </a:endParaRPr>
          </a:p>
        </p:txBody>
      </p:sp>
      <p:sp>
        <p:nvSpPr>
          <p:cNvPr id="2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1122" y="3293455"/>
            <a:ext cx="166846" cy="166845"/>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1656" y="3568608"/>
            <a:ext cx="109365" cy="10936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2474" y="3837918"/>
            <a:ext cx="153256" cy="153255"/>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27"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61514" y="4195586"/>
            <a:ext cx="0" cy="402336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8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F72DF5-E2A4-B448-8523-207D2E2EFC8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a:t>
            </a:r>
            <a:r>
              <a:rPr lang="en-US" dirty="0" err="1"/>
              <a:t>IaC</a:t>
            </a:r>
            <a:r>
              <a:rPr lang="en-US" dirty="0"/>
              <a:t>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IaC</a:t>
            </a:r>
            <a:r>
              <a:rPr lang="en-US" dirty="0"/>
              <a:t>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you </a:t>
            </a:r>
            <a:r>
              <a:rPr lang="en-IN" dirty="0">
                <a:solidFill>
                  <a:srgbClr val="FF0000"/>
                </a:solidFill>
              </a:rPr>
              <a:t>accidentally</a:t>
            </a:r>
            <a:r>
              <a:rPr lang="en-IN" dirty="0"/>
              <a:t> change the </a:t>
            </a:r>
            <a:r>
              <a:rPr lang="en-IN" dirty="0">
                <a:solidFill>
                  <a:srgbClr val="FF0000"/>
                </a:solidFill>
              </a:rPr>
              <a:t>wrong</a:t>
            </a:r>
            <a:r>
              <a:rPr lang="en-IN" dirty="0"/>
              <a:t> setting or delete the </a:t>
            </a:r>
            <a:r>
              <a:rPr lang="en-IN" dirty="0">
                <a:solidFill>
                  <a:srgbClr val="FF0000"/>
                </a:solidFill>
              </a:rPr>
              <a:t>wrong</a:t>
            </a:r>
            <a:r>
              <a:rPr lang="en-IN" dirty="0"/>
              <a:t> resource in the web console you can </a:t>
            </a:r>
            <a:r>
              <a:rPr lang="en-IN" dirty="0">
                <a:solidFill>
                  <a:srgbClr val="FF0000"/>
                </a:solidFill>
              </a:rPr>
              <a:t>break things</a:t>
            </a:r>
            <a:r>
              <a:rPr lang="en-IN" dirty="0"/>
              <a:t>. </a:t>
            </a:r>
            <a:r>
              <a:rPr lang="en-IN" dirty="0" err="1"/>
              <a:t>IaC</a:t>
            </a:r>
            <a:r>
              <a:rPr lang="en-IN" dirty="0"/>
              <a:t> helps </a:t>
            </a:r>
            <a:r>
              <a:rPr lang="en-IN" dirty="0">
                <a:solidFill>
                  <a:srgbClr val="FFFF00"/>
                </a:solidFill>
              </a:rPr>
              <a:t>solve this</a:t>
            </a:r>
            <a:r>
              <a:rPr lang="en-IN" dirty="0"/>
              <a:t>, especially when it is combined with </a:t>
            </a:r>
            <a:r>
              <a:rPr lang="en-IN" dirty="0">
                <a:solidFill>
                  <a:srgbClr val="FFFF00"/>
                </a:solidFill>
              </a:rPr>
              <a:t>version control, </a:t>
            </a:r>
            <a:r>
              <a:rPr lang="en-IN" dirty="0"/>
              <a:t>such as Git.</a:t>
            </a:r>
            <a:endParaRPr lang="en-US" dirty="0"/>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With </a:t>
            </a:r>
            <a:r>
              <a:rPr lang="en-IN" dirty="0" err="1"/>
              <a:t>IaC</a:t>
            </a:r>
            <a:r>
              <a:rPr lang="en-IN" dirty="0"/>
              <a:t> we can </a:t>
            </a:r>
            <a:r>
              <a:rPr lang="en-IN" dirty="0">
                <a:solidFill>
                  <a:srgbClr val="FFFF00"/>
                </a:solidFill>
              </a:rPr>
              <a:t>write it once </a:t>
            </a:r>
            <a:r>
              <a:rPr lang="en-IN" dirty="0"/>
              <a:t>and then </a:t>
            </a:r>
            <a:r>
              <a:rPr lang="en-IN" dirty="0">
                <a:solidFill>
                  <a:srgbClr val="FFFF00"/>
                </a:solidFill>
              </a:rPr>
              <a:t>reuse it many times</a:t>
            </a:r>
            <a:r>
              <a:rPr lang="en-IN" dirty="0"/>
              <a:t>. This means that one well written template can be used as the </a:t>
            </a:r>
            <a:r>
              <a:rPr lang="en-IN" dirty="0">
                <a:solidFill>
                  <a:srgbClr val="FFFF00"/>
                </a:solidFill>
              </a:rPr>
              <a:t>basis for multiple services</a:t>
            </a:r>
            <a:r>
              <a:rPr lang="en-IN" dirty="0"/>
              <a:t>, in multiple regions around the world, making it much easier to horizontally scale.</a:t>
            </a:r>
            <a:endParaRPr lang="en-US" dirty="0"/>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Once again </a:t>
            </a:r>
            <a:r>
              <a:rPr lang="en-IN" dirty="0" err="1"/>
              <a:t>IaC</a:t>
            </a:r>
            <a:r>
              <a:rPr lang="en-IN" dirty="0"/>
              <a:t> gives you a </a:t>
            </a:r>
            <a:r>
              <a:rPr lang="en-IN" dirty="0">
                <a:solidFill>
                  <a:srgbClr val="FFFF00"/>
                </a:solidFill>
              </a:rPr>
              <a:t>unified template </a:t>
            </a:r>
            <a:r>
              <a:rPr lang="en-IN" dirty="0"/>
              <a:t>for how to deploy our architecture. If we create one well </a:t>
            </a:r>
            <a:r>
              <a:rPr lang="en-IN" dirty="0">
                <a:solidFill>
                  <a:srgbClr val="FFFF00"/>
                </a:solidFill>
              </a:rPr>
              <a:t>secured architecture </a:t>
            </a:r>
            <a:r>
              <a:rPr lang="en-IN" dirty="0"/>
              <a:t>we can reuse it multiple times, and know that each deployed version is following the same settings.</a:t>
            </a:r>
            <a:endParaRPr lang="en-US" dirty="0"/>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not only creates resources it also </a:t>
            </a:r>
            <a:r>
              <a:rPr lang="en-IN" dirty="0">
                <a:solidFill>
                  <a:srgbClr val="FFFF00"/>
                </a:solidFill>
              </a:rPr>
              <a:t>maintains the record </a:t>
            </a:r>
            <a:r>
              <a:rPr lang="en-IN" dirty="0"/>
              <a:t>of what is created in real world cloud environments using its State files. </a:t>
            </a:r>
            <a:endParaRPr lang="en-US" dirty="0"/>
          </a:p>
        </p:txBody>
      </p:sp>
    </p:spTree>
    <p:extLst>
      <p:ext uri="{BB962C8B-B14F-4D97-AF65-F5344CB8AC3E}">
        <p14:creationId xmlns:p14="http://schemas.microsoft.com/office/powerpoint/2010/main" val="333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7717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70C0"/>
                </a:solidFill>
              </a:rPr>
              <a:t>Remote State </a:t>
            </a:r>
          </a:p>
          <a:p>
            <a:pPr marL="0" indent="0" algn="ctr">
              <a:buNone/>
            </a:pPr>
            <a:r>
              <a:rPr lang="en-US" sz="7000" b="1" dirty="0">
                <a:solidFill>
                  <a:srgbClr val="0070C0"/>
                </a:solidFill>
              </a:rPr>
              <a:t>Datasource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36516866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1128325" y="-144627"/>
            <a:ext cx="12618720" cy="1188851"/>
          </a:xfrm>
        </p:spPr>
        <p:txBody>
          <a:bodyPr/>
          <a:lstStyle/>
          <a:p>
            <a:r>
              <a:rPr lang="en-US" dirty="0"/>
              <a:t>Terraform Remote State Datasource</a:t>
            </a:r>
          </a:p>
        </p:txBody>
      </p:sp>
      <p:sp>
        <p:nvSpPr>
          <p:cNvPr id="5" name="Rounded Rectangle 4">
            <a:extLst>
              <a:ext uri="{FF2B5EF4-FFF2-40B4-BE49-F238E27FC236}">
                <a16:creationId xmlns:a16="http://schemas.microsoft.com/office/drawing/2014/main" id="{91BC796F-C328-3F44-A0D9-036AB0C02440}"/>
              </a:ext>
            </a:extLst>
          </p:cNvPr>
          <p:cNvSpPr/>
          <p:nvPr/>
        </p:nvSpPr>
        <p:spPr>
          <a:xfrm>
            <a:off x="372533" y="880110"/>
            <a:ext cx="13907911" cy="146797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err="1">
                <a:solidFill>
                  <a:srgbClr val="FFC000"/>
                </a:solidFill>
              </a:rPr>
              <a:t>terraform_remote_state</a:t>
            </a:r>
            <a:r>
              <a:rPr lang="en-US" sz="3000" dirty="0">
                <a:solidFill>
                  <a:srgbClr val="C00000"/>
                </a:solidFill>
              </a:rPr>
              <a:t> </a:t>
            </a:r>
            <a:r>
              <a:rPr lang="en-US" sz="3000" dirty="0"/>
              <a:t>data source retrieves the </a:t>
            </a:r>
            <a:r>
              <a:rPr lang="en-US" sz="3000" dirty="0">
                <a:solidFill>
                  <a:srgbClr val="FFC000"/>
                </a:solidFill>
              </a:rPr>
              <a:t>root module output values </a:t>
            </a:r>
            <a:r>
              <a:rPr lang="en-US" sz="3000" dirty="0"/>
              <a:t>from some other Terraform configuration, using the latest state snapshot from the remote backend.</a:t>
            </a:r>
          </a:p>
        </p:txBody>
      </p:sp>
      <p:sp>
        <p:nvSpPr>
          <p:cNvPr id="6" name="Oval 5">
            <a:extLst>
              <a:ext uri="{FF2B5EF4-FFF2-40B4-BE49-F238E27FC236}">
                <a16:creationId xmlns:a16="http://schemas.microsoft.com/office/drawing/2014/main" id="{C8782D73-469E-4240-8D50-9E60A5D2011D}"/>
              </a:ext>
            </a:extLst>
          </p:cNvPr>
          <p:cNvSpPr/>
          <p:nvPr/>
        </p:nvSpPr>
        <p:spPr>
          <a:xfrm>
            <a:off x="824089" y="2912533"/>
            <a:ext cx="3668889" cy="8353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a:t>
            </a:r>
          </a:p>
        </p:txBody>
      </p:sp>
      <p:sp>
        <p:nvSpPr>
          <p:cNvPr id="7" name="Oval 6">
            <a:extLst>
              <a:ext uri="{FF2B5EF4-FFF2-40B4-BE49-F238E27FC236}">
                <a16:creationId xmlns:a16="http://schemas.microsoft.com/office/drawing/2014/main" id="{31F91046-9C64-AC4F-921F-C0B10B50CFD0}"/>
              </a:ext>
            </a:extLst>
          </p:cNvPr>
          <p:cNvSpPr/>
          <p:nvPr/>
        </p:nvSpPr>
        <p:spPr>
          <a:xfrm>
            <a:off x="9860845" y="2912533"/>
            <a:ext cx="3668889" cy="8353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Project-2</a:t>
            </a:r>
          </a:p>
        </p:txBody>
      </p:sp>
      <p:sp>
        <p:nvSpPr>
          <p:cNvPr id="8" name="Oval 7">
            <a:extLst>
              <a:ext uri="{FF2B5EF4-FFF2-40B4-BE49-F238E27FC236}">
                <a16:creationId xmlns:a16="http://schemas.microsoft.com/office/drawing/2014/main" id="{38EA0560-A0B5-7840-A818-B0930D7FEEB6}"/>
              </a:ext>
            </a:extLst>
          </p:cNvPr>
          <p:cNvSpPr/>
          <p:nvPr/>
        </p:nvSpPr>
        <p:spPr>
          <a:xfrm>
            <a:off x="677897" y="4189388"/>
            <a:ext cx="3961271" cy="22239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Resource Group</a:t>
            </a:r>
          </a:p>
          <a:p>
            <a:pPr algn="ctr"/>
            <a:r>
              <a:rPr lang="en-US" sz="3000" dirty="0"/>
              <a:t>Virtual Network</a:t>
            </a:r>
          </a:p>
        </p:txBody>
      </p:sp>
      <p:sp>
        <p:nvSpPr>
          <p:cNvPr id="9" name="Oval 8">
            <a:extLst>
              <a:ext uri="{FF2B5EF4-FFF2-40B4-BE49-F238E27FC236}">
                <a16:creationId xmlns:a16="http://schemas.microsoft.com/office/drawing/2014/main" id="{C5DA5342-9CF7-F547-8675-7CEEC15ED1B5}"/>
              </a:ext>
            </a:extLst>
          </p:cNvPr>
          <p:cNvSpPr/>
          <p:nvPr/>
        </p:nvSpPr>
        <p:spPr>
          <a:xfrm>
            <a:off x="9860845" y="4114798"/>
            <a:ext cx="3886200" cy="222391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Linux Virtual Machine</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482035" y="6854776"/>
            <a:ext cx="4103510" cy="6208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a:t>
            </a:r>
            <a:r>
              <a:rPr lang="en-US" sz="2600" dirty="0" err="1"/>
              <a:t>terraform.tfstate</a:t>
            </a:r>
            <a:endParaRPr lang="en-US" sz="2600" dirty="0"/>
          </a:p>
        </p:txBody>
      </p:sp>
      <p:sp>
        <p:nvSpPr>
          <p:cNvPr id="11" name="Rounded Rectangle 10">
            <a:extLst>
              <a:ext uri="{FF2B5EF4-FFF2-40B4-BE49-F238E27FC236}">
                <a16:creationId xmlns:a16="http://schemas.microsoft.com/office/drawing/2014/main" id="{39091EE7-36DB-6941-9777-22D8957136A3}"/>
              </a:ext>
            </a:extLst>
          </p:cNvPr>
          <p:cNvSpPr/>
          <p:nvPr/>
        </p:nvSpPr>
        <p:spPr>
          <a:xfrm>
            <a:off x="9793112" y="6854776"/>
            <a:ext cx="4103510" cy="6208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a:t>
            </a:r>
            <a:r>
              <a:rPr lang="en-US" sz="2600" dirty="0" err="1"/>
              <a:t>terraform.tfstate</a:t>
            </a:r>
            <a:endParaRPr lang="en-US" sz="2600" dirty="0"/>
          </a:p>
        </p:txBody>
      </p:sp>
      <p:sp>
        <p:nvSpPr>
          <p:cNvPr id="12" name="Oval 11">
            <a:extLst>
              <a:ext uri="{FF2B5EF4-FFF2-40B4-BE49-F238E27FC236}">
                <a16:creationId xmlns:a16="http://schemas.microsoft.com/office/drawing/2014/main" id="{D4155466-BD6F-AA46-B5DA-25EEF203FC12}"/>
              </a:ext>
            </a:extLst>
          </p:cNvPr>
          <p:cNvSpPr/>
          <p:nvPr/>
        </p:nvSpPr>
        <p:spPr>
          <a:xfrm>
            <a:off x="4967111" y="4687710"/>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a:stCxn id="9" idx="2"/>
            <a:endCxn id="12" idx="6"/>
          </p:cNvCxnSpPr>
          <p:nvPr/>
        </p:nvCxnSpPr>
        <p:spPr>
          <a:xfrm flipH="1">
            <a:off x="9232053" y="5226754"/>
            <a:ext cx="628792" cy="1"/>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a:off x="4585545" y="5226755"/>
            <a:ext cx="381566" cy="1938466"/>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A82AF9-6342-5749-A17C-13C342B6B6B6}"/>
              </a:ext>
            </a:extLst>
          </p:cNvPr>
          <p:cNvCxnSpPr>
            <a:cxnSpLocks/>
            <a:stCxn id="9" idx="2"/>
            <a:endCxn id="12" idx="6"/>
          </p:cNvCxnSpPr>
          <p:nvPr/>
        </p:nvCxnSpPr>
        <p:spPr>
          <a:xfrm flipH="1">
            <a:off x="9232053" y="5226754"/>
            <a:ext cx="628792"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FDC0A09-171D-BC4C-9D6A-D5263FFE35D1}"/>
              </a:ext>
            </a:extLst>
          </p:cNvPr>
          <p:cNvCxnSpPr>
            <a:cxnSpLocks/>
            <a:stCxn id="12" idx="4"/>
            <a:endCxn id="10" idx="3"/>
          </p:cNvCxnSpPr>
          <p:nvPr/>
        </p:nvCxnSpPr>
        <p:spPr>
          <a:xfrm rot="5400000">
            <a:off x="5142853" y="5208492"/>
            <a:ext cx="1399422" cy="251403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2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par>
                                <p:cTn id="38" presetID="22" presetClass="entr" presetSubtype="4"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154351-8837-044D-9AA5-21FCBAEC4CF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Both Projects</a:t>
            </a:r>
          </a:p>
        </p:txBody>
      </p:sp>
      <p:pic>
        <p:nvPicPr>
          <p:cNvPr id="5" name="Picture 4">
            <a:extLst>
              <a:ext uri="{FF2B5EF4-FFF2-40B4-BE49-F238E27FC236}">
                <a16:creationId xmlns:a16="http://schemas.microsoft.com/office/drawing/2014/main" id="{4D3A8E41-75BD-404D-87AE-D30E4F8F08BC}"/>
              </a:ext>
            </a:extLst>
          </p:cNvPr>
          <p:cNvPicPr>
            <a:picLocks noChangeAspect="1"/>
          </p:cNvPicPr>
          <p:nvPr/>
        </p:nvPicPr>
        <p:blipFill>
          <a:blip r:embed="rId2"/>
          <a:stretch>
            <a:fillRect/>
          </a:stretch>
        </p:blipFill>
        <p:spPr>
          <a:xfrm>
            <a:off x="160020" y="966581"/>
            <a:ext cx="9960514" cy="3125470"/>
          </a:xfrm>
          <a:prstGeom prst="rect">
            <a:avLst/>
          </a:prstGeom>
        </p:spPr>
      </p:pic>
      <p:pic>
        <p:nvPicPr>
          <p:cNvPr id="6" name="Picture 5">
            <a:extLst>
              <a:ext uri="{FF2B5EF4-FFF2-40B4-BE49-F238E27FC236}">
                <a16:creationId xmlns:a16="http://schemas.microsoft.com/office/drawing/2014/main" id="{5A4F0D38-2921-104C-9BC4-20780DA429C2}"/>
              </a:ext>
            </a:extLst>
          </p:cNvPr>
          <p:cNvPicPr>
            <a:picLocks noChangeAspect="1"/>
          </p:cNvPicPr>
          <p:nvPr/>
        </p:nvPicPr>
        <p:blipFill>
          <a:blip r:embed="rId3"/>
          <a:stretch>
            <a:fillRect/>
          </a:stretch>
        </p:blipFill>
        <p:spPr>
          <a:xfrm>
            <a:off x="160020" y="4230505"/>
            <a:ext cx="9937936" cy="3125470"/>
          </a:xfrm>
          <a:prstGeom prst="rect">
            <a:avLst/>
          </a:prstGeom>
        </p:spPr>
      </p:pic>
      <p:sp>
        <p:nvSpPr>
          <p:cNvPr id="7" name="Rounded Rectangle 6">
            <a:extLst>
              <a:ext uri="{FF2B5EF4-FFF2-40B4-BE49-F238E27FC236}">
                <a16:creationId xmlns:a16="http://schemas.microsoft.com/office/drawing/2014/main" id="{5EC1E7B8-AAA2-F941-BB46-2190D65DAA08}"/>
              </a:ext>
            </a:extLst>
          </p:cNvPr>
          <p:cNvSpPr/>
          <p:nvPr/>
        </p:nvSpPr>
        <p:spPr>
          <a:xfrm>
            <a:off x="5109210" y="3200400"/>
            <a:ext cx="4857750" cy="514350"/>
          </a:xfrm>
          <a:prstGeom prst="roundRect">
            <a:avLst/>
          </a:prstGeom>
          <a:noFill/>
          <a:ln w="666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C2B42D1-C8C9-C641-9845-D5A7DFB59482}"/>
              </a:ext>
            </a:extLst>
          </p:cNvPr>
          <p:cNvSpPr/>
          <p:nvPr/>
        </p:nvSpPr>
        <p:spPr>
          <a:xfrm>
            <a:off x="5314950" y="6450330"/>
            <a:ext cx="4564380"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415833-6757-7646-ABF6-318E75D62D9A}"/>
              </a:ext>
            </a:extLst>
          </p:cNvPr>
          <p:cNvSpPr/>
          <p:nvPr/>
        </p:nvSpPr>
        <p:spPr>
          <a:xfrm>
            <a:off x="10835640" y="3613285"/>
            <a:ext cx="3714750" cy="6172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id="{DB2102C4-7A42-4F4A-BC12-E70228196F72}"/>
              </a:ext>
            </a:extLst>
          </p:cNvPr>
          <p:cNvSpPr/>
          <p:nvPr/>
        </p:nvSpPr>
        <p:spPr>
          <a:xfrm>
            <a:off x="10835640" y="4421584"/>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cxnSp>
        <p:nvCxnSpPr>
          <p:cNvPr id="12" name="Straight Arrow Connector 11">
            <a:extLst>
              <a:ext uri="{FF2B5EF4-FFF2-40B4-BE49-F238E27FC236}">
                <a16:creationId xmlns:a16="http://schemas.microsoft.com/office/drawing/2014/main" id="{E89BE60B-FBBB-8D4D-8092-B8AA1E995C6A}"/>
              </a:ext>
            </a:extLst>
          </p:cNvPr>
          <p:cNvCxnSpPr>
            <a:stCxn id="9" idx="1"/>
            <a:endCxn id="7" idx="3"/>
          </p:cNvCxnSpPr>
          <p:nvPr/>
        </p:nvCxnSpPr>
        <p:spPr>
          <a:xfrm flipH="1" flipV="1">
            <a:off x="9966960" y="3457575"/>
            <a:ext cx="868680" cy="464320"/>
          </a:xfrm>
          <a:prstGeom prst="straightConnector1">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31D433-26CC-BE41-B718-F81F3C19704D}"/>
              </a:ext>
            </a:extLst>
          </p:cNvPr>
          <p:cNvCxnSpPr>
            <a:stCxn id="10" idx="1"/>
            <a:endCxn id="8" idx="3"/>
          </p:cNvCxnSpPr>
          <p:nvPr/>
        </p:nvCxnSpPr>
        <p:spPr>
          <a:xfrm flipH="1">
            <a:off x="9879330" y="4730194"/>
            <a:ext cx="956310" cy="1977311"/>
          </a:xfrm>
          <a:prstGeom prst="straightConnector1">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67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6219CC-D2E4-F044-A18B-D9B85916C1F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F85951D-9B0A-CF43-B040-B84118586E14}"/>
              </a:ext>
            </a:extLst>
          </p:cNvPr>
          <p:cNvSpPr>
            <a:spLocks noGrp="1"/>
          </p:cNvSpPr>
          <p:nvPr>
            <p:ph type="title"/>
          </p:nvPr>
        </p:nvSpPr>
        <p:spPr>
          <a:xfrm>
            <a:off x="194310" y="99920"/>
            <a:ext cx="14241780" cy="1188851"/>
          </a:xfrm>
        </p:spPr>
        <p:txBody>
          <a:bodyPr>
            <a:normAutofit fontScale="90000"/>
          </a:bodyPr>
          <a:lstStyle/>
          <a:p>
            <a:r>
              <a:rPr lang="en-US" dirty="0"/>
              <a:t>Terraform Remote State Datasource – </a:t>
            </a:r>
            <a:r>
              <a:rPr lang="en-US" dirty="0">
                <a:solidFill>
                  <a:srgbClr val="00B050"/>
                </a:solidFill>
              </a:rPr>
              <a:t>Used in Project-2</a:t>
            </a:r>
          </a:p>
        </p:txBody>
      </p:sp>
      <p:pic>
        <p:nvPicPr>
          <p:cNvPr id="5" name="Picture 4">
            <a:extLst>
              <a:ext uri="{FF2B5EF4-FFF2-40B4-BE49-F238E27FC236}">
                <a16:creationId xmlns:a16="http://schemas.microsoft.com/office/drawing/2014/main" id="{05D893EC-0CF6-054A-B108-6E6D1B5622D2}"/>
              </a:ext>
            </a:extLst>
          </p:cNvPr>
          <p:cNvPicPr>
            <a:picLocks noChangeAspect="1"/>
          </p:cNvPicPr>
          <p:nvPr/>
        </p:nvPicPr>
        <p:blipFill>
          <a:blip r:embed="rId2"/>
          <a:stretch>
            <a:fillRect/>
          </a:stretch>
        </p:blipFill>
        <p:spPr>
          <a:xfrm>
            <a:off x="1313180" y="1631950"/>
            <a:ext cx="12484100" cy="5422900"/>
          </a:xfrm>
          <a:prstGeom prst="rect">
            <a:avLst/>
          </a:prstGeom>
        </p:spPr>
      </p:pic>
    </p:spTree>
    <p:extLst>
      <p:ext uri="{BB962C8B-B14F-4D97-AF65-F5344CB8AC3E}">
        <p14:creationId xmlns:p14="http://schemas.microsoft.com/office/powerpoint/2010/main" val="27486467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4B2283-FD90-004F-8A31-2AF3289AC4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C230FC3-164A-1944-9E49-EF105D5E447E}"/>
              </a:ext>
            </a:extLst>
          </p:cNvPr>
          <p:cNvSpPr>
            <a:spLocks noGrp="1"/>
          </p:cNvSpPr>
          <p:nvPr>
            <p:ph type="title"/>
          </p:nvPr>
        </p:nvSpPr>
        <p:spPr/>
        <p:txBody>
          <a:bodyPr>
            <a:normAutofit fontScale="90000"/>
          </a:bodyPr>
          <a:lstStyle/>
          <a:p>
            <a:r>
              <a:rPr lang="en-US" dirty="0"/>
              <a:t>Reference </a:t>
            </a:r>
            <a:r>
              <a:rPr lang="en-US" dirty="0">
                <a:solidFill>
                  <a:srgbClr val="00B050"/>
                </a:solidFill>
              </a:rPr>
              <a:t>Project-1</a:t>
            </a:r>
            <a:r>
              <a:rPr lang="en-US" dirty="0"/>
              <a:t> Output Values in </a:t>
            </a:r>
            <a:r>
              <a:rPr lang="en-US" dirty="0">
                <a:solidFill>
                  <a:srgbClr val="00B050"/>
                </a:solidFill>
              </a:rPr>
              <a:t>Project -2</a:t>
            </a:r>
            <a:r>
              <a:rPr lang="en-US" dirty="0"/>
              <a:t> </a:t>
            </a:r>
          </a:p>
        </p:txBody>
      </p:sp>
      <p:pic>
        <p:nvPicPr>
          <p:cNvPr id="5" name="Picture 4">
            <a:extLst>
              <a:ext uri="{FF2B5EF4-FFF2-40B4-BE49-F238E27FC236}">
                <a16:creationId xmlns:a16="http://schemas.microsoft.com/office/drawing/2014/main" id="{DB4A0548-4504-F94A-A60C-1532226686D2}"/>
              </a:ext>
            </a:extLst>
          </p:cNvPr>
          <p:cNvPicPr>
            <a:picLocks noChangeAspect="1"/>
          </p:cNvPicPr>
          <p:nvPr/>
        </p:nvPicPr>
        <p:blipFill>
          <a:blip r:embed="rId2"/>
          <a:stretch>
            <a:fillRect/>
          </a:stretch>
        </p:blipFill>
        <p:spPr>
          <a:xfrm>
            <a:off x="525780" y="1982382"/>
            <a:ext cx="13293090" cy="4264835"/>
          </a:xfrm>
          <a:prstGeom prst="rect">
            <a:avLst/>
          </a:prstGeom>
        </p:spPr>
      </p:pic>
    </p:spTree>
    <p:extLst>
      <p:ext uri="{BB962C8B-B14F-4D97-AF65-F5344CB8AC3E}">
        <p14:creationId xmlns:p14="http://schemas.microsoft.com/office/powerpoint/2010/main" val="7741259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DDFB75-D3F2-D54E-B1DD-C8DF3965EFB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id="{27D61D47-CF40-EE44-AA9D-C0FD6D638528}"/>
              </a:ext>
            </a:extLst>
          </p:cNvPr>
          <p:cNvPicPr>
            <a:picLocks noChangeAspect="1"/>
          </p:cNvPicPr>
          <p:nvPr/>
        </p:nvPicPr>
        <p:blipFill>
          <a:blip r:embed="rId2"/>
          <a:stretch>
            <a:fillRect/>
          </a:stretch>
        </p:blipFill>
        <p:spPr>
          <a:xfrm>
            <a:off x="353060" y="850886"/>
            <a:ext cx="4584700" cy="6692900"/>
          </a:xfrm>
          <a:prstGeom prst="rect">
            <a:avLst/>
          </a:prstGeom>
        </p:spPr>
      </p:pic>
      <p:sp>
        <p:nvSpPr>
          <p:cNvPr id="12" name="Rounded Rectangle 11">
            <a:extLst>
              <a:ext uri="{FF2B5EF4-FFF2-40B4-BE49-F238E27FC236}">
                <a16:creationId xmlns:a16="http://schemas.microsoft.com/office/drawing/2014/main" id="{51AA6B70-AD9F-0644-87DA-8B9A0838DDA6}"/>
              </a:ext>
            </a:extLst>
          </p:cNvPr>
          <p:cNvSpPr/>
          <p:nvPr/>
        </p:nvSpPr>
        <p:spPr>
          <a:xfrm>
            <a:off x="491490" y="1208392"/>
            <a:ext cx="2153920" cy="2625775"/>
          </a:xfrm>
          <a:prstGeom prst="roundRect">
            <a:avLst>
              <a:gd name="adj" fmla="val 8176"/>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693B6B5-D04D-6F41-96C1-EC07A946BAF4}"/>
              </a:ext>
            </a:extLst>
          </p:cNvPr>
          <p:cNvSpPr/>
          <p:nvPr/>
        </p:nvSpPr>
        <p:spPr>
          <a:xfrm>
            <a:off x="491490" y="3931920"/>
            <a:ext cx="4274820" cy="3257550"/>
          </a:xfrm>
          <a:prstGeom prst="roundRect">
            <a:avLst>
              <a:gd name="adj" fmla="val 8176"/>
            </a:avLst>
          </a:prstGeom>
          <a:noFill/>
          <a:ln w="603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45524DF-A9B6-DC40-9369-78CDD84D329E}"/>
              </a:ext>
            </a:extLst>
          </p:cNvPr>
          <p:cNvSpPr/>
          <p:nvPr/>
        </p:nvSpPr>
        <p:spPr>
          <a:xfrm>
            <a:off x="8069580" y="1758686"/>
            <a:ext cx="5201920" cy="6172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a:t>
            </a:r>
            <a:r>
              <a:rPr lang="en-US" dirty="0"/>
              <a:t> Terraform Configuration Files</a:t>
            </a:r>
          </a:p>
        </p:txBody>
      </p:sp>
      <p:sp>
        <p:nvSpPr>
          <p:cNvPr id="15" name="Rounded Rectangle 14">
            <a:extLst>
              <a:ext uri="{FF2B5EF4-FFF2-40B4-BE49-F238E27FC236}">
                <a16:creationId xmlns:a16="http://schemas.microsoft.com/office/drawing/2014/main" id="{7686084A-84B4-D448-B504-109763CC0511}"/>
              </a:ext>
            </a:extLst>
          </p:cNvPr>
          <p:cNvSpPr/>
          <p:nvPr/>
        </p:nvSpPr>
        <p:spPr>
          <a:xfrm>
            <a:off x="8069580" y="2566985"/>
            <a:ext cx="520192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Configuration Files</a:t>
            </a:r>
          </a:p>
        </p:txBody>
      </p:sp>
      <p:cxnSp>
        <p:nvCxnSpPr>
          <p:cNvPr id="16" name="Straight Arrow Connector 15">
            <a:extLst>
              <a:ext uri="{FF2B5EF4-FFF2-40B4-BE49-F238E27FC236}">
                <a16:creationId xmlns:a16="http://schemas.microsoft.com/office/drawing/2014/main" id="{655938E7-71AE-7647-81FA-F182ADAC6175}"/>
              </a:ext>
            </a:extLst>
          </p:cNvPr>
          <p:cNvCxnSpPr>
            <a:stCxn id="14" idx="1"/>
            <a:endCxn id="12" idx="3"/>
          </p:cNvCxnSpPr>
          <p:nvPr/>
        </p:nvCxnSpPr>
        <p:spPr>
          <a:xfrm flipH="1">
            <a:off x="2645410" y="2067296"/>
            <a:ext cx="5424170" cy="453984"/>
          </a:xfrm>
          <a:prstGeom prst="straightConnector1">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F5FDA26-5A05-854D-91BF-4CABE4373372}"/>
              </a:ext>
            </a:extLst>
          </p:cNvPr>
          <p:cNvCxnSpPr>
            <a:stCxn id="15" idx="1"/>
            <a:endCxn id="13" idx="3"/>
          </p:cNvCxnSpPr>
          <p:nvPr/>
        </p:nvCxnSpPr>
        <p:spPr>
          <a:xfrm flipH="1">
            <a:off x="4766310" y="2875595"/>
            <a:ext cx="3303270" cy="2685100"/>
          </a:xfrm>
          <a:prstGeom prst="straightConnector1">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00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29954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70C0"/>
                </a:solidFill>
              </a:rPr>
              <a:t>State Commands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42306351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461623-5C99-AD48-8EC7-FE9497B5093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apply refresh-only</a:t>
            </a:r>
          </a:p>
        </p:txBody>
      </p:sp>
      <p:sp>
        <p:nvSpPr>
          <p:cNvPr id="9" name="Oval 8">
            <a:extLst>
              <a:ext uri="{FF2B5EF4-FFF2-40B4-BE49-F238E27FC236}">
                <a16:creationId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75090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A85C33-9865-D442-AE9A-5A3192F0DFF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dirty="0"/>
              <a:t>Google Trends – </a:t>
            </a:r>
            <a:r>
              <a:rPr lang="en-US" dirty="0">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41195171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51001" y="280175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Workspaces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060DF446-E365-FF4E-8AB7-7D794BD5061B}"/>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3322269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B15719-8135-F140-ACCE-30625BA036A6}"/>
              </a:ext>
            </a:extLst>
          </p:cNvPr>
          <p:cNvSpPr>
            <a:spLocks noGrp="1"/>
          </p:cNvSpPr>
          <p:nvPr>
            <p:ph type="ftr" sz="quarter" idx="10"/>
          </p:nvPr>
        </p:nvSpPr>
        <p:spPr/>
        <p:txBody>
          <a:bodyPr/>
          <a:lstStyle/>
          <a:p>
            <a:pPr algn="l"/>
            <a:r>
              <a:rPr lang="en-US" dirty="0"/>
              <a:t>© </a:t>
            </a:r>
            <a:endParaRPr lang="en-GB" dirty="0"/>
          </a:p>
        </p:txBody>
      </p:sp>
      <p:sp>
        <p:nvSpPr>
          <p:cNvPr id="6" name="Rounded Rectangle 5">
            <a:extLst>
              <a:ext uri="{FF2B5EF4-FFF2-40B4-BE49-F238E27FC236}">
                <a16:creationId xmlns:a16="http://schemas.microsoft.com/office/drawing/2014/main" id="{1C2AC9AC-2409-E84F-889C-03104A47741E}"/>
              </a:ext>
            </a:extLst>
          </p:cNvPr>
          <p:cNvSpPr/>
          <p:nvPr/>
        </p:nvSpPr>
        <p:spPr>
          <a:xfrm>
            <a:off x="249533" y="1225069"/>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starts with a single workspace named "</a:t>
            </a:r>
            <a:r>
              <a:rPr lang="en-IN" dirty="0">
                <a:solidFill>
                  <a:srgbClr val="FFFF00"/>
                </a:solidFill>
              </a:rPr>
              <a:t>default</a:t>
            </a:r>
            <a:r>
              <a:rPr lang="en-IN" dirty="0"/>
              <a:t>"</a:t>
            </a:r>
            <a:endParaRPr lang="en-US" dirty="0"/>
          </a:p>
        </p:txBody>
      </p:sp>
      <p:sp>
        <p:nvSpPr>
          <p:cNvPr id="7" name="Rounded Rectangle 6">
            <a:extLst>
              <a:ext uri="{FF2B5EF4-FFF2-40B4-BE49-F238E27FC236}">
                <a16:creationId xmlns:a16="http://schemas.microsoft.com/office/drawing/2014/main" id="{1DA841EF-807A-3844-BA1B-94057CCDEF72}"/>
              </a:ext>
            </a:extLst>
          </p:cNvPr>
          <p:cNvSpPr/>
          <p:nvPr/>
        </p:nvSpPr>
        <p:spPr>
          <a:xfrm>
            <a:off x="170822" y="4948925"/>
            <a:ext cx="5184950"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Named workspaces allow conveniently </a:t>
            </a:r>
            <a:r>
              <a:rPr lang="en-IN" dirty="0">
                <a:solidFill>
                  <a:srgbClr val="FFFF00"/>
                </a:solidFill>
              </a:rPr>
              <a:t>switching between </a:t>
            </a:r>
            <a:r>
              <a:rPr lang="en-IN" dirty="0"/>
              <a:t>multiple instances of a </a:t>
            </a:r>
            <a:r>
              <a:rPr lang="en-IN" i="1" dirty="0"/>
              <a:t>single</a:t>
            </a:r>
            <a:r>
              <a:rPr lang="en-IN" dirty="0"/>
              <a:t> configuration within its </a:t>
            </a:r>
            <a:r>
              <a:rPr lang="en-IN" i="1" dirty="0">
                <a:solidFill>
                  <a:srgbClr val="FFFF00"/>
                </a:solidFill>
              </a:rPr>
              <a:t>single</a:t>
            </a:r>
            <a:r>
              <a:rPr lang="en-IN" dirty="0">
                <a:solidFill>
                  <a:srgbClr val="FFFF00"/>
                </a:solidFill>
              </a:rPr>
              <a:t> backend</a:t>
            </a:r>
            <a:r>
              <a:rPr lang="en-IN" dirty="0"/>
              <a:t>. </a:t>
            </a:r>
            <a:endParaRPr lang="en-US" dirty="0"/>
          </a:p>
        </p:txBody>
      </p:sp>
      <p:sp>
        <p:nvSpPr>
          <p:cNvPr id="8" name="Rounded Rectangle 7">
            <a:extLst>
              <a:ext uri="{FF2B5EF4-FFF2-40B4-BE49-F238E27FC236}">
                <a16:creationId xmlns:a16="http://schemas.microsoft.com/office/drawing/2014/main" id="{59BF977D-51E1-EF48-A0B2-F7A8D828A3DD}"/>
              </a:ext>
            </a:extLst>
          </p:cNvPr>
          <p:cNvSpPr/>
          <p:nvPr/>
        </p:nvSpPr>
        <p:spPr>
          <a:xfrm>
            <a:off x="249532" y="2476403"/>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50" dirty="0"/>
              <a:t>This workspace is special both because it is the </a:t>
            </a:r>
            <a:r>
              <a:rPr lang="en-IN" sz="2150" dirty="0">
                <a:solidFill>
                  <a:srgbClr val="FFFF00"/>
                </a:solidFill>
              </a:rPr>
              <a:t>default</a:t>
            </a:r>
            <a:r>
              <a:rPr lang="en-IN" sz="2150" dirty="0"/>
              <a:t> and also because it </a:t>
            </a:r>
            <a:r>
              <a:rPr lang="en-IN" sz="2150" dirty="0">
                <a:solidFill>
                  <a:srgbClr val="FFFF00"/>
                </a:solidFill>
              </a:rPr>
              <a:t>cannot ever be deleted.</a:t>
            </a:r>
            <a:endParaRPr lang="en-US" sz="2150" dirty="0">
              <a:solidFill>
                <a:srgbClr val="FFFF00"/>
              </a:solidFill>
            </a:endParaRPr>
          </a:p>
        </p:txBody>
      </p:sp>
      <p:sp>
        <p:nvSpPr>
          <p:cNvPr id="10" name="Rounded Rectangle 9">
            <a:extLst>
              <a:ext uri="{FF2B5EF4-FFF2-40B4-BE49-F238E27FC236}">
                <a16:creationId xmlns:a16="http://schemas.microsoft.com/office/drawing/2014/main" id="{3A59BE93-B92F-7C4B-9833-BCD7EE287CC3}"/>
              </a:ext>
            </a:extLst>
          </p:cNvPr>
          <p:cNvSpPr/>
          <p:nvPr/>
        </p:nvSpPr>
        <p:spPr>
          <a:xfrm>
            <a:off x="249532" y="3712664"/>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By default, we are </a:t>
            </a:r>
            <a:r>
              <a:rPr lang="en-US" dirty="0">
                <a:solidFill>
                  <a:srgbClr val="FFFF00"/>
                </a:solidFill>
              </a:rPr>
              <a:t>working in default </a:t>
            </a:r>
            <a:r>
              <a:rPr lang="en-US" dirty="0"/>
              <a:t>workspace</a:t>
            </a:r>
          </a:p>
        </p:txBody>
      </p:sp>
      <p:sp>
        <p:nvSpPr>
          <p:cNvPr id="12" name="Rounded Rectangle 11">
            <a:extLst>
              <a:ext uri="{FF2B5EF4-FFF2-40B4-BE49-F238E27FC236}">
                <a16:creationId xmlns:a16="http://schemas.microsoft.com/office/drawing/2014/main" id="{DE6FAA2E-DEE9-7346-8FC3-DF97FBF22CDF}"/>
              </a:ext>
            </a:extLst>
          </p:cNvPr>
          <p:cNvSpPr/>
          <p:nvPr/>
        </p:nvSpPr>
        <p:spPr>
          <a:xfrm>
            <a:off x="170822" y="6545566"/>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are convenient in a number of situations, but </a:t>
            </a:r>
            <a:r>
              <a:rPr lang="en-IN" dirty="0">
                <a:solidFill>
                  <a:srgbClr val="C00000"/>
                </a:solidFill>
              </a:rPr>
              <a:t>cannot solve all problems.</a:t>
            </a:r>
            <a:endParaRPr lang="en-US" dirty="0">
              <a:solidFill>
                <a:srgbClr val="C00000"/>
              </a:solidFill>
            </a:endParaRPr>
          </a:p>
        </p:txBody>
      </p:sp>
      <p:sp>
        <p:nvSpPr>
          <p:cNvPr id="13" name="Rounded Rectangle 12">
            <a:extLst>
              <a:ext uri="{FF2B5EF4-FFF2-40B4-BE49-F238E27FC236}">
                <a16:creationId xmlns:a16="http://schemas.microsoft.com/office/drawing/2014/main" id="{CA97764D-6F48-704A-813A-A6F2C5F2803E}"/>
              </a:ext>
            </a:extLst>
          </p:cNvPr>
          <p:cNvSpPr/>
          <p:nvPr/>
        </p:nvSpPr>
        <p:spPr>
          <a:xfrm>
            <a:off x="6601767" y="1225069"/>
            <a:ext cx="7779101" cy="114634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common use for multiple workspaces is to </a:t>
            </a:r>
            <a:r>
              <a:rPr lang="en-IN" dirty="0">
                <a:solidFill>
                  <a:srgbClr val="FFFF00"/>
                </a:solidFill>
              </a:rPr>
              <a:t>create a parallel, distinct copy of a set of infrastructure </a:t>
            </a:r>
            <a:r>
              <a:rPr lang="en-IN" dirty="0"/>
              <a:t>in order to test a set of changes before modifying the main production infrastructure.</a:t>
            </a:r>
            <a:endParaRPr lang="en-US" dirty="0"/>
          </a:p>
        </p:txBody>
      </p:sp>
      <p:sp>
        <p:nvSpPr>
          <p:cNvPr id="14" name="Rounded Rectangle 13">
            <a:extLst>
              <a:ext uri="{FF2B5EF4-FFF2-40B4-BE49-F238E27FC236}">
                <a16:creationId xmlns:a16="http://schemas.microsoft.com/office/drawing/2014/main" id="{BA79CA74-4799-084D-A66E-43D033DFD61E}"/>
              </a:ext>
            </a:extLst>
          </p:cNvPr>
          <p:cNvSpPr/>
          <p:nvPr/>
        </p:nvSpPr>
        <p:spPr>
          <a:xfrm>
            <a:off x="6601767" y="2631623"/>
            <a:ext cx="7779101" cy="145574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example, a </a:t>
            </a:r>
            <a:r>
              <a:rPr lang="en-IN" dirty="0">
                <a:solidFill>
                  <a:srgbClr val="FFFF00"/>
                </a:solidFill>
              </a:rPr>
              <a:t>developer working </a:t>
            </a:r>
            <a:r>
              <a:rPr lang="en-IN" dirty="0"/>
              <a:t>on a complex set of infrastructure changes might create a </a:t>
            </a:r>
            <a:r>
              <a:rPr lang="en-IN" dirty="0">
                <a:solidFill>
                  <a:srgbClr val="FFFF00"/>
                </a:solidFill>
              </a:rPr>
              <a:t>new temporary workspace </a:t>
            </a:r>
            <a:r>
              <a:rPr lang="en-IN" dirty="0"/>
              <a:t>in order to </a:t>
            </a:r>
            <a:r>
              <a:rPr lang="en-IN" dirty="0">
                <a:solidFill>
                  <a:srgbClr val="FFFF00"/>
                </a:solidFill>
              </a:rPr>
              <a:t>freely experiment </a:t>
            </a:r>
            <a:r>
              <a:rPr lang="en-IN" dirty="0"/>
              <a:t>with changes </a:t>
            </a:r>
            <a:r>
              <a:rPr lang="en-IN" dirty="0">
                <a:solidFill>
                  <a:srgbClr val="FFFF00"/>
                </a:solidFill>
              </a:rPr>
              <a:t>without affecting </a:t>
            </a:r>
            <a:r>
              <a:rPr lang="en-IN" dirty="0"/>
              <a:t>the default workspace</a:t>
            </a:r>
            <a:endParaRPr lang="en-US" dirty="0"/>
          </a:p>
        </p:txBody>
      </p:sp>
      <p:sp>
        <p:nvSpPr>
          <p:cNvPr id="15" name="Rounded Rectangle 14">
            <a:extLst>
              <a:ext uri="{FF2B5EF4-FFF2-40B4-BE49-F238E27FC236}">
                <a16:creationId xmlns:a16="http://schemas.microsoft.com/office/drawing/2014/main" id="{A0B09E53-02E7-7E44-BAE3-AB777EA87FDA}"/>
              </a:ext>
            </a:extLst>
          </p:cNvPr>
          <p:cNvSpPr/>
          <p:nvPr/>
        </p:nvSpPr>
        <p:spPr>
          <a:xfrm>
            <a:off x="6601766" y="4444505"/>
            <a:ext cx="7779101"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will </a:t>
            </a:r>
            <a:r>
              <a:rPr lang="en-IN" dirty="0">
                <a:solidFill>
                  <a:srgbClr val="FFFF00"/>
                </a:solidFill>
              </a:rPr>
              <a:t>not recommend using workspaces </a:t>
            </a:r>
            <a:r>
              <a:rPr lang="en-IN" dirty="0"/>
              <a:t>for larger infrastructures inline with environments pattern like dev, </a:t>
            </a:r>
            <a:r>
              <a:rPr lang="en-IN" dirty="0" err="1"/>
              <a:t>qa</a:t>
            </a:r>
            <a:r>
              <a:rPr lang="en-IN" dirty="0"/>
              <a:t>, staging. Recommended to use </a:t>
            </a:r>
            <a:r>
              <a:rPr lang="en-IN" dirty="0">
                <a:solidFill>
                  <a:srgbClr val="FFFF00"/>
                </a:solidFill>
              </a:rPr>
              <a:t>separate configuration directories</a:t>
            </a:r>
            <a:endParaRPr lang="en-US" dirty="0">
              <a:solidFill>
                <a:srgbClr val="FFFF00"/>
              </a:solidFill>
            </a:endParaRPr>
          </a:p>
        </p:txBody>
      </p:sp>
      <p:sp>
        <p:nvSpPr>
          <p:cNvPr id="16" name="Rounded Rectangle 15">
            <a:extLst>
              <a:ext uri="{FF2B5EF4-FFF2-40B4-BE49-F238E27FC236}">
                <a16:creationId xmlns:a16="http://schemas.microsoft.com/office/drawing/2014/main" id="{EAAED456-852D-1245-8CE8-9DC09E05249F}"/>
              </a:ext>
            </a:extLst>
          </p:cNvPr>
          <p:cNvSpPr/>
          <p:nvPr/>
        </p:nvSpPr>
        <p:spPr>
          <a:xfrm>
            <a:off x="6601766" y="6265259"/>
            <a:ext cx="7779101" cy="114551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CLI workspaces are </a:t>
            </a:r>
            <a:r>
              <a:rPr lang="en-IN" dirty="0">
                <a:solidFill>
                  <a:srgbClr val="FFFF00"/>
                </a:solidFill>
              </a:rPr>
              <a:t>completed different </a:t>
            </a:r>
            <a:r>
              <a:rPr lang="en-IN" dirty="0"/>
              <a:t>from Terraform Cloud Workspaces </a:t>
            </a:r>
            <a:endParaRPr lang="en-US" dirty="0"/>
          </a:p>
        </p:txBody>
      </p:sp>
      <p:sp>
        <p:nvSpPr>
          <p:cNvPr id="3" name="Rounded Rectangle 2">
            <a:extLst>
              <a:ext uri="{FF2B5EF4-FFF2-40B4-BE49-F238E27FC236}">
                <a16:creationId xmlns:a16="http://schemas.microsoft.com/office/drawing/2014/main" id="{850ED2FC-7B0A-8146-B571-C581D7102218}"/>
              </a:ext>
            </a:extLst>
          </p:cNvPr>
          <p:cNvSpPr/>
          <p:nvPr/>
        </p:nvSpPr>
        <p:spPr>
          <a:xfrm>
            <a:off x="170822" y="281354"/>
            <a:ext cx="14210046" cy="84406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Workspaces – CLI based</a:t>
            </a:r>
          </a:p>
        </p:txBody>
      </p:sp>
    </p:spTree>
    <p:extLst>
      <p:ext uri="{BB962C8B-B14F-4D97-AF65-F5344CB8AC3E}">
        <p14:creationId xmlns:p14="http://schemas.microsoft.com/office/powerpoint/2010/main" val="28236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E71AC9-C350-6648-B3B5-820ED7DD7EB7}"/>
              </a:ext>
            </a:extLst>
          </p:cNvPr>
          <p:cNvSpPr>
            <a:spLocks noGrp="1"/>
          </p:cNvSpPr>
          <p:nvPr>
            <p:ph type="ftr" sz="quarter" idx="10"/>
          </p:nvPr>
        </p:nvSpPr>
        <p:spPr/>
        <p:txBody>
          <a:bodyPr/>
          <a:lstStyle/>
          <a:p>
            <a:pPr algn="l"/>
            <a:r>
              <a:rPr lang="en-US" dirty="0"/>
              <a:t>© </a:t>
            </a:r>
            <a:endParaRPr lang="en-GB" dirty="0"/>
          </a:p>
        </p:txBody>
      </p:sp>
      <p:sp>
        <p:nvSpPr>
          <p:cNvPr id="6" name="Title 5">
            <a:extLst>
              <a:ext uri="{FF2B5EF4-FFF2-40B4-BE49-F238E27FC236}">
                <a16:creationId xmlns:a16="http://schemas.microsoft.com/office/drawing/2014/main" id="{FFF9BEC7-6BAD-FD40-AAC7-A7AEC0B74931}"/>
              </a:ext>
            </a:extLst>
          </p:cNvPr>
          <p:cNvSpPr>
            <a:spLocks noGrp="1"/>
          </p:cNvSpPr>
          <p:nvPr>
            <p:ph type="title"/>
          </p:nvPr>
        </p:nvSpPr>
        <p:spPr>
          <a:xfrm>
            <a:off x="-89430" y="50243"/>
            <a:ext cx="7404630" cy="1188851"/>
          </a:xfrm>
        </p:spPr>
        <p:txBody>
          <a:bodyPr>
            <a:normAutofit fontScale="90000"/>
          </a:bodyPr>
          <a:lstStyle/>
          <a:p>
            <a:r>
              <a:rPr lang="en-US" dirty="0"/>
              <a:t>Terraform Workspace </a:t>
            </a:r>
            <a:r>
              <a:rPr lang="en-US" dirty="0">
                <a:solidFill>
                  <a:srgbClr val="00B050"/>
                </a:solidFill>
              </a:rPr>
              <a:t>Commands</a:t>
            </a:r>
          </a:p>
        </p:txBody>
      </p:sp>
      <p:sp>
        <p:nvSpPr>
          <p:cNvPr id="7" name="Rounded Rectangle 6">
            <a:extLst>
              <a:ext uri="{FF2B5EF4-FFF2-40B4-BE49-F238E27FC236}">
                <a16:creationId xmlns:a16="http://schemas.microsoft.com/office/drawing/2014/main" id="{1950F3CA-2B1E-FC4A-8257-DCC9C6A30088}"/>
              </a:ext>
            </a:extLst>
          </p:cNvPr>
          <p:cNvSpPr/>
          <p:nvPr/>
        </p:nvSpPr>
        <p:spPr>
          <a:xfrm>
            <a:off x="823965" y="2706360"/>
            <a:ext cx="4833257" cy="838199"/>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Commands</a:t>
            </a:r>
          </a:p>
        </p:txBody>
      </p:sp>
      <p:sp>
        <p:nvSpPr>
          <p:cNvPr id="8" name="Rounded Rectangle 7">
            <a:extLst>
              <a:ext uri="{FF2B5EF4-FFF2-40B4-BE49-F238E27FC236}">
                <a16:creationId xmlns:a16="http://schemas.microsoft.com/office/drawing/2014/main" id="{5A779BAE-8312-5E45-8F3B-90E7991C0C36}"/>
              </a:ext>
            </a:extLst>
          </p:cNvPr>
          <p:cNvSpPr/>
          <p:nvPr/>
        </p:nvSpPr>
        <p:spPr>
          <a:xfrm>
            <a:off x="8964804" y="343322"/>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show</a:t>
            </a:r>
          </a:p>
        </p:txBody>
      </p:sp>
      <p:sp>
        <p:nvSpPr>
          <p:cNvPr id="9" name="Rounded Rectangle 8">
            <a:extLst>
              <a:ext uri="{FF2B5EF4-FFF2-40B4-BE49-F238E27FC236}">
                <a16:creationId xmlns:a16="http://schemas.microsoft.com/office/drawing/2014/main" id="{8F8CD117-F715-914F-9E5E-C4DAFF73B3B9}"/>
              </a:ext>
            </a:extLst>
          </p:cNvPr>
          <p:cNvSpPr/>
          <p:nvPr/>
        </p:nvSpPr>
        <p:spPr>
          <a:xfrm>
            <a:off x="8964804" y="1522329"/>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list</a:t>
            </a:r>
          </a:p>
        </p:txBody>
      </p:sp>
      <p:sp>
        <p:nvSpPr>
          <p:cNvPr id="10" name="Rounded Rectangle 9">
            <a:extLst>
              <a:ext uri="{FF2B5EF4-FFF2-40B4-BE49-F238E27FC236}">
                <a16:creationId xmlns:a16="http://schemas.microsoft.com/office/drawing/2014/main" id="{5FC62D89-9F7B-CE40-AA6F-674C424BA6CB}"/>
              </a:ext>
            </a:extLst>
          </p:cNvPr>
          <p:cNvSpPr/>
          <p:nvPr/>
        </p:nvSpPr>
        <p:spPr>
          <a:xfrm>
            <a:off x="8964804" y="2701336"/>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new</a:t>
            </a:r>
          </a:p>
        </p:txBody>
      </p:sp>
      <p:sp>
        <p:nvSpPr>
          <p:cNvPr id="11" name="Rounded Rectangle 10">
            <a:extLst>
              <a:ext uri="{FF2B5EF4-FFF2-40B4-BE49-F238E27FC236}">
                <a16:creationId xmlns:a16="http://schemas.microsoft.com/office/drawing/2014/main" id="{19C23885-FD14-AA43-A115-6F45D6F6A7B9}"/>
              </a:ext>
            </a:extLst>
          </p:cNvPr>
          <p:cNvSpPr/>
          <p:nvPr/>
        </p:nvSpPr>
        <p:spPr>
          <a:xfrm>
            <a:off x="8964804" y="3880343"/>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select</a:t>
            </a:r>
          </a:p>
        </p:txBody>
      </p:sp>
      <p:sp>
        <p:nvSpPr>
          <p:cNvPr id="12" name="Rounded Rectangle 11">
            <a:extLst>
              <a:ext uri="{FF2B5EF4-FFF2-40B4-BE49-F238E27FC236}">
                <a16:creationId xmlns:a16="http://schemas.microsoft.com/office/drawing/2014/main" id="{1E94182B-3EEB-5B40-B2C6-E22B2CF6B159}"/>
              </a:ext>
            </a:extLst>
          </p:cNvPr>
          <p:cNvSpPr/>
          <p:nvPr/>
        </p:nvSpPr>
        <p:spPr>
          <a:xfrm>
            <a:off x="8964804" y="5110428"/>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delete</a:t>
            </a:r>
          </a:p>
        </p:txBody>
      </p:sp>
      <p:cxnSp>
        <p:nvCxnSpPr>
          <p:cNvPr id="14" name="Straight Arrow Connector 13">
            <a:extLst>
              <a:ext uri="{FF2B5EF4-FFF2-40B4-BE49-F238E27FC236}">
                <a16:creationId xmlns:a16="http://schemas.microsoft.com/office/drawing/2014/main" id="{F6BD48D8-520E-2148-B70C-7766B7CC8412}"/>
              </a:ext>
            </a:extLst>
          </p:cNvPr>
          <p:cNvCxnSpPr>
            <a:cxnSpLocks/>
            <a:stCxn id="7" idx="3"/>
            <a:endCxn id="8" idx="1"/>
          </p:cNvCxnSpPr>
          <p:nvPr/>
        </p:nvCxnSpPr>
        <p:spPr>
          <a:xfrm flipV="1">
            <a:off x="5657222" y="762422"/>
            <a:ext cx="3307582" cy="236303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DDD503-A6AE-1942-82C5-CA02E031FE38}"/>
              </a:ext>
            </a:extLst>
          </p:cNvPr>
          <p:cNvCxnSpPr>
            <a:stCxn id="7" idx="3"/>
            <a:endCxn id="9" idx="1"/>
          </p:cNvCxnSpPr>
          <p:nvPr/>
        </p:nvCxnSpPr>
        <p:spPr>
          <a:xfrm flipV="1">
            <a:off x="5657222" y="1941429"/>
            <a:ext cx="3307582" cy="118403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E9C2E0-9AB3-2C41-9827-700EB5CA98FA}"/>
              </a:ext>
            </a:extLst>
          </p:cNvPr>
          <p:cNvCxnSpPr>
            <a:cxnSpLocks/>
            <a:stCxn id="7" idx="3"/>
            <a:endCxn id="10" idx="1"/>
          </p:cNvCxnSpPr>
          <p:nvPr/>
        </p:nvCxnSpPr>
        <p:spPr>
          <a:xfrm flipV="1">
            <a:off x="5657222" y="3120436"/>
            <a:ext cx="3307582" cy="50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770D50-71E4-8947-800E-31D19CEF706B}"/>
              </a:ext>
            </a:extLst>
          </p:cNvPr>
          <p:cNvCxnSpPr>
            <a:stCxn id="7" idx="3"/>
            <a:endCxn id="11" idx="1"/>
          </p:cNvCxnSpPr>
          <p:nvPr/>
        </p:nvCxnSpPr>
        <p:spPr>
          <a:xfrm>
            <a:off x="5657222" y="3125460"/>
            <a:ext cx="3307582" cy="1173983"/>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FFEBCF-5E03-734C-9CAE-6B5BFD9EC5D0}"/>
              </a:ext>
            </a:extLst>
          </p:cNvPr>
          <p:cNvCxnSpPr>
            <a:stCxn id="7" idx="3"/>
            <a:endCxn id="12" idx="1"/>
          </p:cNvCxnSpPr>
          <p:nvPr/>
        </p:nvCxnSpPr>
        <p:spPr>
          <a:xfrm>
            <a:off x="5657222" y="3125460"/>
            <a:ext cx="3307582" cy="240406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DA8E3FCE-EB34-D443-B7C7-6726F15A2D8E}"/>
              </a:ext>
            </a:extLst>
          </p:cNvPr>
          <p:cNvSpPr/>
          <p:nvPr/>
        </p:nvSpPr>
        <p:spPr>
          <a:xfrm>
            <a:off x="422031" y="6440993"/>
            <a:ext cx="6893169" cy="874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Usecase-1: Local Backend</a:t>
            </a:r>
          </a:p>
        </p:txBody>
      </p:sp>
      <p:sp>
        <p:nvSpPr>
          <p:cNvPr id="27" name="Rounded Rectangle 26">
            <a:extLst>
              <a:ext uri="{FF2B5EF4-FFF2-40B4-BE49-F238E27FC236}">
                <a16:creationId xmlns:a16="http://schemas.microsoft.com/office/drawing/2014/main" id="{815A4393-6E85-2E4E-80B1-0FEF1301E1DF}"/>
              </a:ext>
            </a:extLst>
          </p:cNvPr>
          <p:cNvSpPr/>
          <p:nvPr/>
        </p:nvSpPr>
        <p:spPr>
          <a:xfrm>
            <a:off x="7558036" y="6422154"/>
            <a:ext cx="6893169" cy="8742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Usecase-2: Remote Backend</a:t>
            </a:r>
          </a:p>
        </p:txBody>
      </p:sp>
    </p:spTree>
    <p:extLst>
      <p:ext uri="{BB962C8B-B14F-4D97-AF65-F5344CB8AC3E}">
        <p14:creationId xmlns:p14="http://schemas.microsoft.com/office/powerpoint/2010/main" val="8754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DDFB75-D3F2-D54E-B1DD-C8DF3965EFB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3" name="Picture 2">
            <a:extLst>
              <a:ext uri="{FF2B5EF4-FFF2-40B4-BE49-F238E27FC236}">
                <a16:creationId xmlns:a16="http://schemas.microsoft.com/office/drawing/2014/main" id="{AF103515-042D-5B4F-A68F-A47D48D8B83F}"/>
              </a:ext>
            </a:extLst>
          </p:cNvPr>
          <p:cNvPicPr>
            <a:picLocks noChangeAspect="1"/>
          </p:cNvPicPr>
          <p:nvPr/>
        </p:nvPicPr>
        <p:blipFill>
          <a:blip r:embed="rId2"/>
          <a:stretch>
            <a:fillRect/>
          </a:stretch>
        </p:blipFill>
        <p:spPr>
          <a:xfrm>
            <a:off x="413957" y="994410"/>
            <a:ext cx="4109845" cy="6537960"/>
          </a:xfrm>
          <a:prstGeom prst="rect">
            <a:avLst/>
          </a:prstGeom>
        </p:spPr>
      </p:pic>
    </p:spTree>
    <p:extLst>
      <p:ext uri="{BB962C8B-B14F-4D97-AF65-F5344CB8AC3E}">
        <p14:creationId xmlns:p14="http://schemas.microsoft.com/office/powerpoint/2010/main" val="1811267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45261" y="293965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Provisioners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FD4EE7-6F40-0144-BC59-240E85DE9CA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2596678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E6D0C7-E981-0B44-A75E-A5E69684BF2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dirty="0"/>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Provisioners can be used to </a:t>
            </a:r>
            <a:r>
              <a:rPr lang="en-IN" sz="3000" dirty="0">
                <a:solidFill>
                  <a:srgbClr val="FFFF00"/>
                </a:solidFill>
              </a:rPr>
              <a:t>model specific actions </a:t>
            </a:r>
            <a:r>
              <a:rPr lang="en-IN" sz="3000" dirty="0"/>
              <a:t>on the </a:t>
            </a:r>
            <a:r>
              <a:rPr lang="en-IN" sz="3000" dirty="0">
                <a:solidFill>
                  <a:srgbClr val="FFFF00"/>
                </a:solidFill>
              </a:rPr>
              <a:t>local machine</a:t>
            </a:r>
            <a:r>
              <a:rPr lang="en-IN" sz="3000" dirty="0"/>
              <a:t> or on a </a:t>
            </a:r>
            <a:r>
              <a:rPr lang="en-IN" sz="3000" dirty="0">
                <a:solidFill>
                  <a:srgbClr val="FFFF00"/>
                </a:solidFill>
              </a:rPr>
              <a:t>remote machine</a:t>
            </a:r>
            <a:r>
              <a:rPr lang="en-IN" sz="3000" dirty="0"/>
              <a:t> in order to </a:t>
            </a:r>
            <a:r>
              <a:rPr lang="en-IN" sz="3000" dirty="0">
                <a:solidFill>
                  <a:srgbClr val="FFFF00"/>
                </a:solidFill>
              </a:rPr>
              <a:t>prepare servers</a:t>
            </a:r>
            <a:endParaRPr lang="en-US" sz="3000" dirty="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Passing </a:t>
            </a:r>
            <a:r>
              <a:rPr lang="en-US" sz="3000" dirty="0">
                <a:solidFill>
                  <a:srgbClr val="FFFF00"/>
                </a:solidFill>
              </a:rPr>
              <a:t>data</a:t>
            </a:r>
            <a:r>
              <a:rPr lang="en-US" sz="3000" dirty="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Running </a:t>
            </a:r>
            <a:r>
              <a:rPr lang="en-IN" sz="3000" dirty="0">
                <a:solidFill>
                  <a:srgbClr val="FFFF00"/>
                </a:solidFill>
              </a:rPr>
              <a:t>configuration management </a:t>
            </a:r>
            <a:r>
              <a:rPr lang="en-IN" sz="3000" dirty="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Provisioners are a </a:t>
            </a:r>
            <a:r>
              <a:rPr lang="en-IN" sz="3000" dirty="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First-class</a:t>
            </a:r>
            <a:r>
              <a:rPr lang="en-IN" sz="3000" dirty="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Creation-Time</a:t>
            </a:r>
            <a:r>
              <a:rPr lang="en-IN" sz="3000" dirty="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Destroy-Time</a:t>
            </a:r>
            <a:r>
              <a:rPr lang="en-IN" sz="3000" dirty="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Failure Behaviour: Continue: </a:t>
            </a:r>
            <a:r>
              <a:rPr lang="en-IN" sz="3000" dirty="0">
                <a:solidFill>
                  <a:schemeClr val="bg1"/>
                </a:solidFill>
              </a:rPr>
              <a:t>Ignore the error and continue with </a:t>
            </a:r>
            <a:r>
              <a:rPr lang="en-IN" sz="3000" dirty="0">
                <a:solidFill>
                  <a:srgbClr val="FFFF00"/>
                </a:solidFill>
              </a:rPr>
              <a:t>creation or destruction</a:t>
            </a:r>
            <a:r>
              <a:rPr lang="en-IN" sz="3000" dirty="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solidFill>
                  <a:srgbClr val="FFFF00"/>
                </a:solidFill>
              </a:rPr>
              <a:t>Failure Behaviour: Fail: </a:t>
            </a:r>
            <a:r>
              <a:rPr lang="en-IN" sz="2600" dirty="0">
                <a:solidFill>
                  <a:schemeClr val="bg1"/>
                </a:solidFill>
              </a:rPr>
              <a:t>Raise an error and stop applying (the default </a:t>
            </a:r>
            <a:r>
              <a:rPr lang="en-IN" sz="2600" dirty="0" err="1">
                <a:solidFill>
                  <a:schemeClr val="bg1"/>
                </a:solidFill>
              </a:rPr>
              <a:t>behavior</a:t>
            </a:r>
            <a:r>
              <a:rPr lang="en-IN" sz="2600" dirty="0">
                <a:solidFill>
                  <a:schemeClr val="bg1"/>
                </a:solidFill>
              </a:rPr>
              <a:t>). If creation provisioner, </a:t>
            </a:r>
            <a:r>
              <a:rPr lang="en-IN" sz="2600" dirty="0">
                <a:solidFill>
                  <a:srgbClr val="C00000"/>
                </a:solidFill>
              </a:rPr>
              <a:t>taint</a:t>
            </a:r>
            <a:r>
              <a:rPr lang="en-IN" sz="2600" dirty="0">
                <a:solidFill>
                  <a:schemeClr val="bg1"/>
                </a:solidFill>
              </a:rPr>
              <a:t> resource</a:t>
            </a:r>
          </a:p>
        </p:txBody>
      </p:sp>
    </p:spTree>
    <p:extLst>
      <p:ext uri="{BB962C8B-B14F-4D97-AF65-F5344CB8AC3E}">
        <p14:creationId xmlns:p14="http://schemas.microsoft.com/office/powerpoint/2010/main" val="1878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0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29B141-1FB1-9740-9EB0-6938172C2D5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922ADF1-CD34-AC47-B1C5-6A988F1F4C76}"/>
              </a:ext>
            </a:extLst>
          </p:cNvPr>
          <p:cNvSpPr>
            <a:spLocks noGrp="1"/>
          </p:cNvSpPr>
          <p:nvPr>
            <p:ph type="title"/>
          </p:nvPr>
        </p:nvSpPr>
        <p:spPr>
          <a:xfrm>
            <a:off x="855115" y="-243212"/>
            <a:ext cx="12618720" cy="1188851"/>
          </a:xfrm>
        </p:spPr>
        <p:txBody>
          <a:bodyPr/>
          <a:lstStyle/>
          <a:p>
            <a:r>
              <a:rPr lang="en-US" dirty="0"/>
              <a:t>Connection Block</a:t>
            </a:r>
          </a:p>
        </p:txBody>
      </p:sp>
      <p:sp>
        <p:nvSpPr>
          <p:cNvPr id="6" name="Rounded Rectangle 5">
            <a:extLst>
              <a:ext uri="{FF2B5EF4-FFF2-40B4-BE49-F238E27FC236}">
                <a16:creationId xmlns:a16="http://schemas.microsoft.com/office/drawing/2014/main" id="{F3D75BDA-1614-8D47-A807-366E9A5B9721}"/>
              </a:ext>
            </a:extLst>
          </p:cNvPr>
          <p:cNvSpPr/>
          <p:nvPr/>
        </p:nvSpPr>
        <p:spPr>
          <a:xfrm>
            <a:off x="131717" y="945639"/>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Most provisioners require </a:t>
            </a:r>
            <a:r>
              <a:rPr lang="en-IN" sz="3000" dirty="0">
                <a:solidFill>
                  <a:srgbClr val="FFFF00"/>
                </a:solidFill>
              </a:rPr>
              <a:t>access</a:t>
            </a:r>
            <a:r>
              <a:rPr lang="en-IN" sz="3000" dirty="0"/>
              <a:t> to the </a:t>
            </a:r>
            <a:r>
              <a:rPr lang="en-IN" sz="3000" dirty="0">
                <a:solidFill>
                  <a:srgbClr val="FFFF00"/>
                </a:solidFill>
              </a:rPr>
              <a:t>remote resource </a:t>
            </a:r>
            <a:r>
              <a:rPr lang="en-IN" sz="3000" dirty="0"/>
              <a:t>via </a:t>
            </a:r>
            <a:r>
              <a:rPr lang="en-IN" sz="3000" dirty="0">
                <a:solidFill>
                  <a:srgbClr val="FFFF00"/>
                </a:solidFill>
              </a:rPr>
              <a:t>SSH</a:t>
            </a:r>
            <a:r>
              <a:rPr lang="en-IN" sz="3000" dirty="0"/>
              <a:t> or </a:t>
            </a:r>
            <a:r>
              <a:rPr lang="en-IN" sz="3000" dirty="0" err="1">
                <a:solidFill>
                  <a:srgbClr val="FFFF00"/>
                </a:solidFill>
              </a:rPr>
              <a:t>WinRM</a:t>
            </a:r>
            <a:r>
              <a:rPr lang="en-IN" sz="3000" dirty="0"/>
              <a:t>, and expect a nested </a:t>
            </a:r>
            <a:r>
              <a:rPr lang="en-IN" sz="3000" dirty="0">
                <a:solidFill>
                  <a:srgbClr val="FFFF00"/>
                </a:solidFill>
              </a:rPr>
              <a:t>connection block </a:t>
            </a:r>
            <a:r>
              <a:rPr lang="en-IN" sz="3000" dirty="0"/>
              <a:t>with details about how to </a:t>
            </a:r>
            <a:r>
              <a:rPr lang="en-IN" sz="3000" dirty="0">
                <a:solidFill>
                  <a:srgbClr val="FFFF00"/>
                </a:solidFill>
              </a:rPr>
              <a:t>connect</a:t>
            </a:r>
            <a:r>
              <a:rPr lang="en-IN" sz="3000" dirty="0"/>
              <a:t>.</a:t>
            </a:r>
            <a:endParaRPr lang="en-US" sz="3000" dirty="0"/>
          </a:p>
        </p:txBody>
      </p:sp>
      <p:sp>
        <p:nvSpPr>
          <p:cNvPr id="7" name="Rounded Rectangle 6">
            <a:extLst>
              <a:ext uri="{FF2B5EF4-FFF2-40B4-BE49-F238E27FC236}">
                <a16:creationId xmlns:a16="http://schemas.microsoft.com/office/drawing/2014/main" id="{9CC54F4F-0E49-AC47-8DD7-90DC8DD86488}"/>
              </a:ext>
            </a:extLst>
          </p:cNvPr>
          <p:cNvSpPr/>
          <p:nvPr/>
        </p:nvSpPr>
        <p:spPr>
          <a:xfrm>
            <a:off x="131717" y="2134490"/>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solidFill>
                  <a:srgbClr val="FFFF00"/>
                </a:solidFill>
              </a:rPr>
              <a:t>Expressions</a:t>
            </a:r>
            <a:r>
              <a:rPr lang="en-IN" sz="3000" dirty="0"/>
              <a:t> in connection blocks </a:t>
            </a:r>
            <a:r>
              <a:rPr lang="en-IN" sz="3000" dirty="0">
                <a:solidFill>
                  <a:srgbClr val="C00000"/>
                </a:solidFill>
              </a:rPr>
              <a:t>cannot</a:t>
            </a:r>
            <a:r>
              <a:rPr lang="en-IN" sz="3000" dirty="0"/>
              <a:t> refer to their parent resource by </a:t>
            </a:r>
            <a:r>
              <a:rPr lang="en-IN" sz="3000" dirty="0">
                <a:solidFill>
                  <a:srgbClr val="FFFF00"/>
                </a:solidFill>
              </a:rPr>
              <a:t>name</a:t>
            </a:r>
            <a:r>
              <a:rPr lang="en-IN" sz="3000" dirty="0"/>
              <a:t>. Instead, they can use the special </a:t>
            </a:r>
            <a:r>
              <a:rPr lang="en-IN" sz="3000" dirty="0">
                <a:solidFill>
                  <a:srgbClr val="FFFF00"/>
                </a:solidFill>
              </a:rPr>
              <a:t>self object.</a:t>
            </a:r>
            <a:endParaRPr lang="en-US" sz="3000" dirty="0">
              <a:solidFill>
                <a:srgbClr val="FFFF00"/>
              </a:solidFill>
            </a:endParaRPr>
          </a:p>
        </p:txBody>
      </p:sp>
      <p:pic>
        <p:nvPicPr>
          <p:cNvPr id="3" name="Picture 2">
            <a:extLst>
              <a:ext uri="{FF2B5EF4-FFF2-40B4-BE49-F238E27FC236}">
                <a16:creationId xmlns:a16="http://schemas.microsoft.com/office/drawing/2014/main" id="{BA24B261-9B41-544C-8E11-678D9943B0C2}"/>
              </a:ext>
            </a:extLst>
          </p:cNvPr>
          <p:cNvPicPr>
            <a:picLocks noChangeAspect="1"/>
          </p:cNvPicPr>
          <p:nvPr/>
        </p:nvPicPr>
        <p:blipFill>
          <a:blip r:embed="rId2"/>
          <a:stretch>
            <a:fillRect/>
          </a:stretch>
        </p:blipFill>
        <p:spPr>
          <a:xfrm>
            <a:off x="131717" y="3532229"/>
            <a:ext cx="13954919" cy="3268621"/>
          </a:xfrm>
          <a:prstGeom prst="rect">
            <a:avLst/>
          </a:prstGeom>
        </p:spPr>
      </p:pic>
    </p:spTree>
    <p:extLst>
      <p:ext uri="{BB962C8B-B14F-4D97-AF65-F5344CB8AC3E}">
        <p14:creationId xmlns:p14="http://schemas.microsoft.com/office/powerpoint/2010/main" val="33831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342900" y="125799"/>
            <a:ext cx="6415243" cy="1188851"/>
          </a:xfrm>
        </p:spPr>
        <p:txBody>
          <a:bodyPr/>
          <a:lstStyle/>
          <a:p>
            <a:r>
              <a:rPr lang="en-US" dirty="0"/>
              <a:t>File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49953" y="2060163"/>
            <a:ext cx="6297929" cy="79733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191297" y="3159675"/>
            <a:ext cx="6415243" cy="2542717"/>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t>File Provisioner is used to </a:t>
            </a:r>
            <a:r>
              <a:rPr lang="en-US" dirty="0">
                <a:solidFill>
                  <a:srgbClr val="FFFF00"/>
                </a:solidFill>
              </a:rPr>
              <a:t>copy files or directories </a:t>
            </a:r>
            <a:r>
              <a:rPr lang="en-US" dirty="0"/>
              <a:t>from the </a:t>
            </a:r>
            <a:r>
              <a:rPr lang="en-US" dirty="0">
                <a:solidFill>
                  <a:srgbClr val="FFFF00"/>
                </a:solidFill>
              </a:rPr>
              <a:t>machine executing Terraform </a:t>
            </a:r>
            <a:r>
              <a:rPr lang="en-US" dirty="0"/>
              <a:t>to the </a:t>
            </a:r>
            <a:r>
              <a:rPr lang="en-US" dirty="0">
                <a:solidFill>
                  <a:srgbClr val="FFFF00"/>
                </a:solidFill>
              </a:rPr>
              <a:t>newly created resource</a:t>
            </a:r>
            <a:r>
              <a:rPr lang="en-US" dirty="0"/>
              <a:t>.</a:t>
            </a:r>
          </a:p>
          <a:p>
            <a:pPr marL="342900" indent="-342900">
              <a:buFont typeface="Arial" panose="020B0604020202020204" pitchFamily="34" charset="0"/>
              <a:buChar char="•"/>
            </a:pPr>
            <a:r>
              <a:rPr lang="en-US" dirty="0"/>
              <a:t>The file provisioner supports both </a:t>
            </a:r>
            <a:r>
              <a:rPr lang="en-US" dirty="0" err="1">
                <a:solidFill>
                  <a:srgbClr val="FFFF00"/>
                </a:solidFill>
              </a:rPr>
              <a:t>ssh</a:t>
            </a:r>
            <a:r>
              <a:rPr lang="en-US" dirty="0"/>
              <a:t> and </a:t>
            </a:r>
            <a:r>
              <a:rPr lang="en-US" dirty="0" err="1">
                <a:solidFill>
                  <a:srgbClr val="FFFF00"/>
                </a:solidFill>
              </a:rPr>
              <a:t>winrm</a:t>
            </a:r>
            <a:r>
              <a:rPr lang="en-US" dirty="0"/>
              <a:t> type of connections</a:t>
            </a:r>
          </a:p>
        </p:txBody>
      </p:sp>
      <p:pic>
        <p:nvPicPr>
          <p:cNvPr id="3" name="Picture 2">
            <a:extLst>
              <a:ext uri="{FF2B5EF4-FFF2-40B4-BE49-F238E27FC236}">
                <a16:creationId xmlns:a16="http://schemas.microsoft.com/office/drawing/2014/main" id="{BDF3F340-C236-C841-AC89-5F9108287072}"/>
              </a:ext>
            </a:extLst>
          </p:cNvPr>
          <p:cNvPicPr>
            <a:picLocks noChangeAspect="1"/>
          </p:cNvPicPr>
          <p:nvPr/>
        </p:nvPicPr>
        <p:blipFill>
          <a:blip r:embed="rId2"/>
          <a:stretch>
            <a:fillRect/>
          </a:stretch>
        </p:blipFill>
        <p:spPr>
          <a:xfrm>
            <a:off x="7164125" y="644788"/>
            <a:ext cx="7267534" cy="6711423"/>
          </a:xfrm>
          <a:prstGeom prst="rect">
            <a:avLst/>
          </a:prstGeom>
        </p:spPr>
      </p:pic>
    </p:spTree>
    <p:extLst>
      <p:ext uri="{BB962C8B-B14F-4D97-AF65-F5344CB8AC3E}">
        <p14:creationId xmlns:p14="http://schemas.microsoft.com/office/powerpoint/2010/main" val="197154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local-exec </a:t>
            </a:r>
            <a:r>
              <a:rPr lang="en-IN" sz="2500" dirty="0"/>
              <a:t>provisioner </a:t>
            </a:r>
            <a:r>
              <a:rPr lang="en-IN" sz="2500" dirty="0">
                <a:solidFill>
                  <a:srgbClr val="FFFF00"/>
                </a:solidFill>
              </a:rPr>
              <a:t>invokes a local executable </a:t>
            </a:r>
            <a:r>
              <a:rPr lang="en-IN" sz="2500" dirty="0"/>
              <a:t>after a resource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invokes a </a:t>
            </a:r>
            <a:r>
              <a:rPr lang="en-IN" sz="2500" dirty="0">
                <a:solidFill>
                  <a:srgbClr val="FFFF00"/>
                </a:solidFill>
              </a:rPr>
              <a:t>process on the machine running Terraform</a:t>
            </a:r>
            <a:r>
              <a:rPr lang="en-IN" sz="2500" dirty="0"/>
              <a:t>, not on the resource. </a:t>
            </a:r>
            <a:endParaRPr lang="en-US" sz="2500" dirty="0"/>
          </a:p>
        </p:txBody>
      </p:sp>
      <p:pic>
        <p:nvPicPr>
          <p:cNvPr id="5" name="Picture 4">
            <a:extLst>
              <a:ext uri="{FF2B5EF4-FFF2-40B4-BE49-F238E27FC236}">
                <a16:creationId xmlns:a16="http://schemas.microsoft.com/office/drawing/2014/main"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Creation Time Provisioner (by default)</a:t>
            </a:r>
          </a:p>
        </p:txBody>
      </p:sp>
      <p:sp>
        <p:nvSpPr>
          <p:cNvPr id="10" name="Rounded Rectangle 9">
            <a:extLst>
              <a:ext uri="{FF2B5EF4-FFF2-40B4-BE49-F238E27FC236}">
                <a16:creationId xmlns:a16="http://schemas.microsoft.com/office/drawing/2014/main"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Destroy Time Provisioner (when = destroy)</a:t>
            </a:r>
          </a:p>
        </p:txBody>
      </p:sp>
    </p:spTree>
    <p:extLst>
      <p:ext uri="{BB962C8B-B14F-4D97-AF65-F5344CB8AC3E}">
        <p14:creationId xmlns:p14="http://schemas.microsoft.com/office/powerpoint/2010/main" val="380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4B4485-765E-3647-87A1-D7854AB2E67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dirty="0"/>
              <a:t>Google Trends – </a:t>
            </a:r>
            <a:r>
              <a:rPr lang="en-US" dirty="0">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28098506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148361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148361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remote-exec</a:t>
            </a:r>
            <a:r>
              <a:rPr lang="en-IN" sz="2500" dirty="0"/>
              <a:t> provisioner </a:t>
            </a:r>
            <a:r>
              <a:rPr lang="en-IN" sz="2500" dirty="0">
                <a:solidFill>
                  <a:srgbClr val="FFFF00"/>
                </a:solidFill>
              </a:rPr>
              <a:t>invokes a script on a remote resource </a:t>
            </a:r>
            <a:r>
              <a:rPr lang="en-IN" sz="2500" dirty="0"/>
              <a:t>after it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can be used to </a:t>
            </a:r>
            <a:r>
              <a:rPr lang="en-IN" sz="2500" dirty="0">
                <a:solidFill>
                  <a:srgbClr val="FFFF00"/>
                </a:solidFill>
              </a:rPr>
              <a:t>run a configuration management tool</a:t>
            </a:r>
            <a:r>
              <a:rPr lang="en-IN" sz="2500" dirty="0"/>
              <a:t>, </a:t>
            </a:r>
            <a:r>
              <a:rPr lang="en-IN" sz="2500" dirty="0">
                <a:solidFill>
                  <a:srgbClr val="FFFF00"/>
                </a:solidFill>
              </a:rPr>
              <a:t>bootstrap</a:t>
            </a:r>
            <a:r>
              <a:rPr lang="en-IN" sz="2500" dirty="0"/>
              <a:t> into a cluster, etc. </a:t>
            </a:r>
            <a:endParaRPr lang="en-US" sz="2500" dirty="0"/>
          </a:p>
        </p:txBody>
      </p:sp>
      <p:pic>
        <p:nvPicPr>
          <p:cNvPr id="3" name="Picture 2">
            <a:extLst>
              <a:ext uri="{FF2B5EF4-FFF2-40B4-BE49-F238E27FC236}">
                <a16:creationId xmlns:a16="http://schemas.microsoft.com/office/drawing/2014/main" id="{FB8B2591-B4D2-BE44-B788-3E55F29128D0}"/>
              </a:ext>
            </a:extLst>
          </p:cNvPr>
          <p:cNvPicPr>
            <a:picLocks noChangeAspect="1"/>
          </p:cNvPicPr>
          <p:nvPr/>
        </p:nvPicPr>
        <p:blipFill>
          <a:blip r:embed="rId2"/>
          <a:stretch>
            <a:fillRect/>
          </a:stretch>
        </p:blipFill>
        <p:spPr>
          <a:xfrm>
            <a:off x="777240" y="2780922"/>
            <a:ext cx="13075920" cy="4638005"/>
          </a:xfrm>
          <a:prstGeom prst="rect">
            <a:avLst/>
          </a:prstGeom>
        </p:spPr>
      </p:pic>
    </p:spTree>
    <p:extLst>
      <p:ext uri="{BB962C8B-B14F-4D97-AF65-F5344CB8AC3E}">
        <p14:creationId xmlns:p14="http://schemas.microsoft.com/office/powerpoint/2010/main" val="186941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52180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null_resource</a:t>
            </a:r>
            <a:endParaRPr lang="en-US" sz="3000" dirty="0"/>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5218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If you need to run provisioners </a:t>
            </a:r>
            <a:r>
              <a:rPr lang="en-IN" sz="2500" dirty="0">
                <a:solidFill>
                  <a:srgbClr val="FFFF00"/>
                </a:solidFill>
              </a:rPr>
              <a:t>that aren't directly associated </a:t>
            </a:r>
            <a:r>
              <a:rPr lang="en-IN" sz="2500" dirty="0"/>
              <a:t>with a specific resource, you can associate them with a </a:t>
            </a:r>
            <a:r>
              <a:rPr lang="en-IN" sz="2500" dirty="0" err="1">
                <a:solidFill>
                  <a:srgbClr val="FFFF00"/>
                </a:solidFill>
              </a:rPr>
              <a:t>null_resource</a:t>
            </a:r>
            <a:r>
              <a:rPr lang="en-IN" sz="2500" dirty="0"/>
              <a:t>.</a:t>
            </a:r>
          </a:p>
          <a:p>
            <a:pPr marL="342900" indent="-342900">
              <a:buFont typeface="Arial" panose="020B0604020202020204" pitchFamily="34" charset="0"/>
              <a:buChar char="•"/>
            </a:pPr>
            <a:r>
              <a:rPr lang="en-US" sz="2500" dirty="0"/>
              <a:t>Instances of </a:t>
            </a:r>
            <a:r>
              <a:rPr lang="en-US" sz="2500" dirty="0" err="1">
                <a:solidFill>
                  <a:srgbClr val="FFFF00"/>
                </a:solidFill>
              </a:rPr>
              <a:t>null_resource</a:t>
            </a:r>
            <a:r>
              <a:rPr lang="en-US" sz="2500" dirty="0">
                <a:solidFill>
                  <a:srgbClr val="FFFF00"/>
                </a:solidFill>
              </a:rPr>
              <a:t> </a:t>
            </a:r>
            <a:r>
              <a:rPr lang="en-US" sz="2500" dirty="0"/>
              <a:t>are treated like normal resources, but they </a:t>
            </a:r>
            <a:r>
              <a:rPr lang="en-US" sz="2500" dirty="0">
                <a:solidFill>
                  <a:srgbClr val="FFFF00"/>
                </a:solidFill>
              </a:rPr>
              <a:t>don't do anything.</a:t>
            </a:r>
            <a:r>
              <a:rPr lang="en-US" sz="2500" dirty="0"/>
              <a:t> </a:t>
            </a:r>
          </a:p>
          <a:p>
            <a:pPr marL="342900" indent="-342900">
              <a:buFont typeface="Arial" panose="020B0604020202020204" pitchFamily="34" charset="0"/>
              <a:buChar char="•"/>
            </a:pPr>
            <a:r>
              <a:rPr lang="en-US" sz="2500" dirty="0"/>
              <a:t>Same as other resource, you can configure </a:t>
            </a:r>
            <a:r>
              <a:rPr lang="en-US" sz="2500" dirty="0">
                <a:solidFill>
                  <a:srgbClr val="FFFF00"/>
                </a:solidFill>
              </a:rPr>
              <a:t>provisioners</a:t>
            </a:r>
            <a:r>
              <a:rPr lang="en-US" sz="2500" dirty="0"/>
              <a:t> and </a:t>
            </a:r>
            <a:r>
              <a:rPr lang="en-US" sz="2500" dirty="0">
                <a:solidFill>
                  <a:srgbClr val="FFFF00"/>
                </a:solidFill>
              </a:rPr>
              <a:t>connection details</a:t>
            </a:r>
            <a:r>
              <a:rPr lang="en-US" sz="2500" dirty="0"/>
              <a:t> on a </a:t>
            </a:r>
            <a:r>
              <a:rPr lang="en-US" sz="2500" dirty="0" err="1"/>
              <a:t>null_resource</a:t>
            </a:r>
            <a:r>
              <a:rPr lang="en-US" sz="2500" dirty="0"/>
              <a:t>. </a:t>
            </a:r>
          </a:p>
        </p:txBody>
      </p:sp>
      <p:pic>
        <p:nvPicPr>
          <p:cNvPr id="3" name="Picture 2">
            <a:extLst>
              <a:ext uri="{FF2B5EF4-FFF2-40B4-BE49-F238E27FC236}">
                <a16:creationId xmlns:a16="http://schemas.microsoft.com/office/drawing/2014/main" id="{7BB097EF-065C-9C4A-97C8-B4F06BD3B6E9}"/>
              </a:ext>
            </a:extLst>
          </p:cNvPr>
          <p:cNvPicPr>
            <a:picLocks noChangeAspect="1"/>
          </p:cNvPicPr>
          <p:nvPr/>
        </p:nvPicPr>
        <p:blipFill>
          <a:blip r:embed="rId2"/>
          <a:stretch>
            <a:fillRect/>
          </a:stretch>
        </p:blipFill>
        <p:spPr>
          <a:xfrm>
            <a:off x="1642907" y="3991610"/>
            <a:ext cx="11554460" cy="3001452"/>
          </a:xfrm>
          <a:prstGeom prst="rect">
            <a:avLst/>
          </a:prstGeom>
        </p:spPr>
      </p:pic>
    </p:spTree>
    <p:extLst>
      <p:ext uri="{BB962C8B-B14F-4D97-AF65-F5344CB8AC3E}">
        <p14:creationId xmlns:p14="http://schemas.microsoft.com/office/powerpoint/2010/main" val="21632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pic>
        <p:nvPicPr>
          <p:cNvPr id="5" name="Picture 4">
            <a:extLst>
              <a:ext uri="{FF2B5EF4-FFF2-40B4-BE49-F238E27FC236}">
                <a16:creationId xmlns:a16="http://schemas.microsoft.com/office/drawing/2014/main" id="{1F3F0A7D-6820-4A48-944A-8A30E507A4C0}"/>
              </a:ext>
            </a:extLst>
          </p:cNvPr>
          <p:cNvPicPr>
            <a:picLocks noChangeAspect="1"/>
          </p:cNvPicPr>
          <p:nvPr/>
        </p:nvPicPr>
        <p:blipFill>
          <a:blip r:embed="rId2"/>
          <a:stretch>
            <a:fillRect/>
          </a:stretch>
        </p:blipFill>
        <p:spPr>
          <a:xfrm>
            <a:off x="2949938" y="920864"/>
            <a:ext cx="8948692" cy="6550149"/>
          </a:xfrm>
          <a:prstGeom prst="rect">
            <a:avLst/>
          </a:prstGeom>
        </p:spPr>
      </p:pic>
    </p:spTree>
    <p:extLst>
      <p:ext uri="{BB962C8B-B14F-4D97-AF65-F5344CB8AC3E}">
        <p14:creationId xmlns:p14="http://schemas.microsoft.com/office/powerpoint/2010/main" val="2071539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pic>
        <p:nvPicPr>
          <p:cNvPr id="3" name="Picture 2">
            <a:extLst>
              <a:ext uri="{FF2B5EF4-FFF2-40B4-BE49-F238E27FC236}">
                <a16:creationId xmlns:a16="http://schemas.microsoft.com/office/drawing/2014/main" id="{59C69339-0495-0244-8F14-77E2D6303BA9}"/>
              </a:ext>
            </a:extLst>
          </p:cNvPr>
          <p:cNvPicPr>
            <a:picLocks noChangeAspect="1"/>
          </p:cNvPicPr>
          <p:nvPr/>
        </p:nvPicPr>
        <p:blipFill>
          <a:blip r:embed="rId2"/>
          <a:stretch>
            <a:fillRect/>
          </a:stretch>
        </p:blipFill>
        <p:spPr>
          <a:xfrm>
            <a:off x="502920" y="2715774"/>
            <a:ext cx="13624560" cy="2798052"/>
          </a:xfrm>
          <a:prstGeom prst="rect">
            <a:avLst/>
          </a:prstGeom>
        </p:spPr>
      </p:pic>
    </p:spTree>
    <p:extLst>
      <p:ext uri="{BB962C8B-B14F-4D97-AF65-F5344CB8AC3E}">
        <p14:creationId xmlns:p14="http://schemas.microsoft.com/office/powerpoint/2010/main" val="5182351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E43A2E-4344-6D45-9E13-17163FC12F3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953222D-0EC3-5542-9C6B-6C76AAF4920A}"/>
              </a:ext>
            </a:extLst>
          </p:cNvPr>
          <p:cNvSpPr>
            <a:spLocks noGrp="1"/>
          </p:cNvSpPr>
          <p:nvPr>
            <p:ph type="title"/>
          </p:nvPr>
        </p:nvSpPr>
        <p:spPr>
          <a:xfrm>
            <a:off x="155749" y="0"/>
            <a:ext cx="14318901" cy="1188851"/>
          </a:xfrm>
        </p:spPr>
        <p:txBody>
          <a:bodyPr>
            <a:normAutofit/>
          </a:bodyPr>
          <a:lstStyle/>
          <a:p>
            <a:r>
              <a:rPr lang="en-US" sz="4400" dirty="0">
                <a:solidFill>
                  <a:srgbClr val="00B050"/>
                </a:solidFill>
              </a:rPr>
              <a:t>Practical </a:t>
            </a:r>
            <a:r>
              <a:rPr lang="en-US" sz="4400" dirty="0"/>
              <a:t>Examples &amp; </a:t>
            </a:r>
            <a:r>
              <a:rPr lang="en-US" sz="4400" dirty="0">
                <a:solidFill>
                  <a:srgbClr val="00B050"/>
                </a:solidFill>
              </a:rPr>
              <a:t>Step-by-Step</a:t>
            </a:r>
            <a:r>
              <a:rPr lang="en-US" sz="4400" dirty="0"/>
              <a:t> Documentation on </a:t>
            </a:r>
            <a:r>
              <a:rPr lang="en-US" sz="4400" dirty="0" err="1"/>
              <a:t>Github</a:t>
            </a:r>
            <a:endParaRPr lang="en-US" sz="4400" dirty="0"/>
          </a:p>
        </p:txBody>
      </p:sp>
      <p:pic>
        <p:nvPicPr>
          <p:cNvPr id="3" name="Picture 2">
            <a:extLst>
              <a:ext uri="{FF2B5EF4-FFF2-40B4-BE49-F238E27FC236}">
                <a16:creationId xmlns:a16="http://schemas.microsoft.com/office/drawing/2014/main" id="{CFB7289C-D1DF-9841-81FA-5F8427A7791A}"/>
              </a:ext>
            </a:extLst>
          </p:cNvPr>
          <p:cNvPicPr>
            <a:picLocks noChangeAspect="1"/>
          </p:cNvPicPr>
          <p:nvPr/>
        </p:nvPicPr>
        <p:blipFill>
          <a:blip r:embed="rId2"/>
          <a:stretch>
            <a:fillRect/>
          </a:stretch>
        </p:blipFill>
        <p:spPr>
          <a:xfrm>
            <a:off x="291702" y="1187658"/>
            <a:ext cx="4013200" cy="4102100"/>
          </a:xfrm>
          <a:prstGeom prst="rect">
            <a:avLst/>
          </a:prstGeom>
        </p:spPr>
      </p:pic>
      <p:sp>
        <p:nvSpPr>
          <p:cNvPr id="11" name="TextBox 10">
            <a:extLst>
              <a:ext uri="{FF2B5EF4-FFF2-40B4-BE49-F238E27FC236}">
                <a16:creationId xmlns:a16="http://schemas.microsoft.com/office/drawing/2014/main" id="{FE610642-84D8-0341-BD60-2BB1DF5E336C}"/>
              </a:ext>
            </a:extLst>
          </p:cNvPr>
          <p:cNvSpPr txBox="1"/>
          <p:nvPr/>
        </p:nvSpPr>
        <p:spPr>
          <a:xfrm>
            <a:off x="10595275" y="4758683"/>
            <a:ext cx="2353273" cy="430887"/>
          </a:xfrm>
          <a:prstGeom prst="rect">
            <a:avLst/>
          </a:prstGeom>
          <a:noFill/>
        </p:spPr>
        <p:txBody>
          <a:bodyPr wrap="none" rtlCol="0">
            <a:spAutoFit/>
          </a:bodyPr>
          <a:lstStyle/>
          <a:p>
            <a:r>
              <a:rPr lang="en-US" b="1" dirty="0">
                <a:solidFill>
                  <a:srgbClr val="C00000"/>
                </a:solidFill>
              </a:rPr>
              <a:t>1 Hour 20 Minutes</a:t>
            </a:r>
          </a:p>
        </p:txBody>
      </p:sp>
    </p:spTree>
    <p:extLst>
      <p:ext uri="{BB962C8B-B14F-4D97-AF65-F5344CB8AC3E}">
        <p14:creationId xmlns:p14="http://schemas.microsoft.com/office/powerpoint/2010/main" val="42360152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4839776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Modules are </a:t>
            </a:r>
            <a:r>
              <a:rPr lang="en-IN" sz="3000" dirty="0">
                <a:solidFill>
                  <a:srgbClr val="FFFF00"/>
                </a:solidFill>
              </a:rPr>
              <a:t>containers for multiple resources </a:t>
            </a:r>
            <a:r>
              <a:rPr lang="en-IN" sz="3000" dirty="0"/>
              <a:t>that are used together. A module consists of a collection of </a:t>
            </a:r>
            <a:r>
              <a:rPr lang="en-IN" sz="3000" dirty="0">
                <a:solidFill>
                  <a:srgbClr val="FFFF00"/>
                </a:solidFill>
              </a:rPr>
              <a:t>.</a:t>
            </a:r>
            <a:r>
              <a:rPr lang="en-IN" sz="3000" dirty="0" err="1">
                <a:solidFill>
                  <a:srgbClr val="FFFF00"/>
                </a:solidFill>
              </a:rPr>
              <a:t>tf</a:t>
            </a:r>
            <a:r>
              <a:rPr lang="en-IN" sz="3000" dirty="0">
                <a:solidFill>
                  <a:srgbClr val="FFFF00"/>
                </a:solidFill>
              </a:rPr>
              <a:t> </a:t>
            </a:r>
            <a:r>
              <a:rPr lang="en-IN" sz="3000" dirty="0"/>
              <a:t>files kept together in a directory.</a:t>
            </a:r>
            <a:endParaRPr lang="en-US" sz="3000" dirty="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Modules are the main way to </a:t>
            </a:r>
            <a:r>
              <a:rPr lang="en-US" sz="2400" dirty="0">
                <a:solidFill>
                  <a:srgbClr val="FFFF00"/>
                </a:solidFill>
              </a:rPr>
              <a:t>package and reuse </a:t>
            </a:r>
            <a:r>
              <a:rPr lang="en-US" sz="2400" dirty="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Terraform configuration has at least one module, known as its </a:t>
            </a:r>
            <a:r>
              <a:rPr lang="en-US" sz="2400" dirty="0">
                <a:solidFill>
                  <a:srgbClr val="FFFF00"/>
                </a:solidFill>
              </a:rPr>
              <a:t>root module</a:t>
            </a:r>
            <a:r>
              <a:rPr lang="en-US" sz="2400" dirty="0"/>
              <a:t>, which consists of the resources defined in the </a:t>
            </a:r>
            <a:r>
              <a:rPr lang="en-US" sz="2400" dirty="0">
                <a:solidFill>
                  <a:srgbClr val="FFFF00"/>
                </a:solidFill>
              </a:rPr>
              <a:t>.</a:t>
            </a:r>
            <a:r>
              <a:rPr lang="en-US" sz="2400" dirty="0" err="1">
                <a:solidFill>
                  <a:srgbClr val="FFFF00"/>
                </a:solidFill>
              </a:rPr>
              <a:t>tf</a:t>
            </a:r>
            <a:r>
              <a:rPr lang="en-US" sz="2400" dirty="0">
                <a:solidFill>
                  <a:srgbClr val="FFFF00"/>
                </a:solidFill>
              </a:rPr>
              <a:t> files </a:t>
            </a:r>
            <a:r>
              <a:rPr lang="en-US" sz="2400" dirty="0"/>
              <a:t>in the </a:t>
            </a:r>
            <a:r>
              <a:rPr lang="en-US" sz="2400" dirty="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Terraform module (usually the </a:t>
            </a:r>
            <a:r>
              <a:rPr lang="en-US" sz="2400" dirty="0">
                <a:solidFill>
                  <a:srgbClr val="FFFF00"/>
                </a:solidFill>
              </a:rPr>
              <a:t>root module </a:t>
            </a:r>
            <a:r>
              <a:rPr lang="en-US" sz="2400" dirty="0"/>
              <a:t>of a configuration) can call </a:t>
            </a:r>
            <a:r>
              <a:rPr lang="en-US" sz="2400" dirty="0">
                <a:solidFill>
                  <a:srgbClr val="FFFF00"/>
                </a:solidFill>
              </a:rPr>
              <a:t>other modules </a:t>
            </a:r>
            <a:r>
              <a:rPr lang="en-US" sz="2400" dirty="0"/>
              <a:t>to include </a:t>
            </a:r>
            <a:r>
              <a:rPr lang="en-US" sz="2400" dirty="0">
                <a:solidFill>
                  <a:srgbClr val="FFFF00"/>
                </a:solidFill>
              </a:rPr>
              <a:t>their resources </a:t>
            </a:r>
            <a:r>
              <a:rPr lang="en-US" sz="2400" dirty="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Child modules </a:t>
            </a:r>
            <a:r>
              <a:rPr lang="en-IN" dirty="0">
                <a:solidFill>
                  <a:srgbClr val="FFFF00"/>
                </a:solidFill>
              </a:rPr>
              <a:t>can be called multiple times </a:t>
            </a:r>
            <a:r>
              <a:rPr lang="en-IN" dirty="0"/>
              <a:t>within the same configuration, and </a:t>
            </a:r>
            <a:r>
              <a:rPr lang="en-IN" dirty="0">
                <a:solidFill>
                  <a:srgbClr val="FFFF00"/>
                </a:solidFill>
              </a:rPr>
              <a:t>multiple configurations </a:t>
            </a:r>
            <a:r>
              <a:rPr lang="en-IN" dirty="0"/>
              <a:t>can use the same child module.</a:t>
            </a:r>
            <a:endParaRPr lang="en-IN" sz="2400" dirty="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addition to modules from </a:t>
            </a:r>
            <a:r>
              <a:rPr lang="en-IN" dirty="0">
                <a:solidFill>
                  <a:srgbClr val="FFFF00"/>
                </a:solidFill>
              </a:rPr>
              <a:t>the local filesystem</a:t>
            </a:r>
            <a:r>
              <a:rPr lang="en-IN" dirty="0"/>
              <a:t>, Terraform can load modules from a </a:t>
            </a:r>
            <a:r>
              <a:rPr lang="en-IN" dirty="0">
                <a:solidFill>
                  <a:srgbClr val="FFFF00"/>
                </a:solidFill>
              </a:rPr>
              <a:t>public or private registry.</a:t>
            </a:r>
            <a:endParaRPr lang="en-IN" sz="2400" dirty="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makes it possible to </a:t>
            </a:r>
            <a:r>
              <a:rPr lang="en-IN" dirty="0">
                <a:solidFill>
                  <a:srgbClr val="FFFF00"/>
                </a:solidFill>
              </a:rPr>
              <a:t>publish modules for others to use</a:t>
            </a:r>
            <a:r>
              <a:rPr lang="en-IN" dirty="0"/>
              <a:t>, and to use modules that others have published.</a:t>
            </a:r>
            <a:endParaRPr lang="en-IN" sz="2400" dirty="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A module that has been </a:t>
            </a:r>
            <a:r>
              <a:rPr lang="en-IN" sz="2400" dirty="0">
                <a:solidFill>
                  <a:srgbClr val="FFFF00"/>
                </a:solidFill>
              </a:rPr>
              <a:t>called by another module </a:t>
            </a:r>
            <a:r>
              <a:rPr lang="en-IN" sz="2400" dirty="0"/>
              <a:t>is often referred to as a </a:t>
            </a:r>
            <a:r>
              <a:rPr lang="en-IN" sz="2400" dirty="0">
                <a:solidFill>
                  <a:srgbClr val="FFFF00"/>
                </a:solidFill>
              </a:rPr>
              <a:t>child module.</a:t>
            </a:r>
          </a:p>
        </p:txBody>
      </p:sp>
    </p:spTree>
    <p:extLst>
      <p:ext uri="{BB962C8B-B14F-4D97-AF65-F5344CB8AC3E}">
        <p14:creationId xmlns:p14="http://schemas.microsoft.com/office/powerpoint/2010/main" val="29338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5" name="Rounded Rectangle 4">
            <a:extLst>
              <a:ext uri="{FF2B5EF4-FFF2-40B4-BE49-F238E27FC236}">
                <a16:creationId xmlns:a16="http://schemas.microsoft.com/office/drawing/2014/main"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Use Publicly Available Modules</a:t>
            </a:r>
            <a:endParaRPr lang="en-US" sz="4000" dirty="0"/>
          </a:p>
        </p:txBody>
      </p:sp>
      <p:sp>
        <p:nvSpPr>
          <p:cNvPr id="14" name="Rounded Rectangle 13">
            <a:extLst>
              <a:ext uri="{FF2B5EF4-FFF2-40B4-BE49-F238E27FC236}">
                <a16:creationId xmlns:a16="http://schemas.microsoft.com/office/drawing/2014/main"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1</a:t>
            </a:r>
          </a:p>
        </p:txBody>
      </p:sp>
      <p:pic>
        <p:nvPicPr>
          <p:cNvPr id="7" name="Picture 6">
            <a:extLst>
              <a:ext uri="{FF2B5EF4-FFF2-40B4-BE49-F238E27FC236}">
                <a16:creationId xmlns:a16="http://schemas.microsoft.com/office/drawing/2014/main"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1254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manually and then automate using Terraform</a:t>
            </a:r>
            <a:endParaRPr lang="en-US" sz="3000" dirty="0"/>
          </a:p>
        </p:txBody>
      </p:sp>
      <p:sp>
        <p:nvSpPr>
          <p:cNvPr id="17" name="Rounded Rectangle 16">
            <a:extLst>
              <a:ext uri="{FF2B5EF4-FFF2-40B4-BE49-F238E27FC236}">
                <a16:creationId xmlns:a16="http://schemas.microsoft.com/office/drawing/2014/main"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20" name="Oval 19">
            <a:extLst>
              <a:ext uri="{FF2B5EF4-FFF2-40B4-BE49-F238E27FC236}">
                <a16:creationId xmlns:a16="http://schemas.microsoft.com/office/drawing/2014/main"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2</a:t>
            </a:r>
          </a:p>
        </p:txBody>
      </p:sp>
      <p:pic>
        <p:nvPicPr>
          <p:cNvPr id="7" name="Picture 6">
            <a:extLst>
              <a:ext uri="{FF2B5EF4-FFF2-40B4-BE49-F238E27FC236}">
                <a16:creationId xmlns:a16="http://schemas.microsoft.com/office/drawing/2014/main"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104622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a Local Terraform Module</a:t>
            </a:r>
            <a:endParaRPr lang="en-US" sz="3000" dirty="0"/>
          </a:p>
        </p:txBody>
      </p:sp>
      <p:sp>
        <p:nvSpPr>
          <p:cNvPr id="18" name="Rounded Rectangle 17">
            <a:extLst>
              <a:ext uri="{FF2B5EF4-FFF2-40B4-BE49-F238E27FC236}">
                <a16:creationId xmlns:a16="http://schemas.microsoft.com/office/drawing/2014/main"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Build a </a:t>
            </a:r>
            <a:r>
              <a:rPr lang="en-IN" sz="2400" dirty="0">
                <a:solidFill>
                  <a:srgbClr val="FFFF00"/>
                </a:solidFill>
              </a:rPr>
              <a:t>Local</a:t>
            </a:r>
            <a:r>
              <a:rPr lang="en-IN" sz="2400" dirty="0">
                <a:solidFill>
                  <a:schemeClr val="bg1"/>
                </a:solidFill>
              </a:rPr>
              <a:t> Terraform Module and call it from </a:t>
            </a:r>
            <a:r>
              <a:rPr lang="en-IN" sz="2400" dirty="0">
                <a:solidFill>
                  <a:srgbClr val="FFFF00"/>
                </a:solidFill>
              </a:rPr>
              <a:t>Root</a:t>
            </a:r>
            <a:r>
              <a:rPr lang="en-IN" sz="2400" dirty="0">
                <a:solidFill>
                  <a:schemeClr val="bg1"/>
                </a:solidFill>
              </a:rPr>
              <a:t> Module and Test</a:t>
            </a:r>
          </a:p>
        </p:txBody>
      </p:sp>
      <p:sp>
        <p:nvSpPr>
          <p:cNvPr id="21" name="Oval 20">
            <a:extLst>
              <a:ext uri="{FF2B5EF4-FFF2-40B4-BE49-F238E27FC236}">
                <a16:creationId xmlns:a16="http://schemas.microsoft.com/office/drawing/2014/main"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3</a:t>
            </a:r>
          </a:p>
        </p:txBody>
      </p:sp>
      <p:pic>
        <p:nvPicPr>
          <p:cNvPr id="9" name="Picture 8">
            <a:extLst>
              <a:ext uri="{FF2B5EF4-FFF2-40B4-BE49-F238E27FC236}">
                <a16:creationId xmlns:a16="http://schemas.microsoft.com/office/drawing/2014/main"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107560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684277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Publish to Public Terraform Registry</a:t>
            </a:r>
            <a:endParaRPr lang="en-US" sz="3000" dirty="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31406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Use various Module Sources</a:t>
            </a:r>
            <a:endParaRPr lang="en-US" sz="3000" dirty="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5</a:t>
            </a:r>
          </a:p>
        </p:txBody>
      </p:sp>
      <p:pic>
        <p:nvPicPr>
          <p:cNvPr id="3" name="Picture 2">
            <a:extLst>
              <a:ext uri="{FF2B5EF4-FFF2-40B4-BE49-F238E27FC236}">
                <a16:creationId xmlns:a16="http://schemas.microsoft.com/office/drawing/2014/main"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155600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pic>
        <p:nvPicPr>
          <p:cNvPr id="7" name="Picture 6">
            <a:extLst>
              <a:ext uri="{FF2B5EF4-FFF2-40B4-BE49-F238E27FC236}">
                <a16:creationId xmlns:a16="http://schemas.microsoft.com/office/drawing/2014/main"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id="{3449C419-984A-7F43-8951-3A1FA500C6CD}"/>
              </a:ext>
            </a:extLst>
          </p:cNvPr>
          <p:cNvSpPr/>
          <p:nvPr/>
        </p:nvSpPr>
        <p:spPr>
          <a:xfrm>
            <a:off x="11727932" y="6666286"/>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6</a:t>
            </a:r>
          </a:p>
        </p:txBody>
      </p:sp>
    </p:spTree>
    <p:extLst>
      <p:ext uri="{BB962C8B-B14F-4D97-AF65-F5344CB8AC3E}">
        <p14:creationId xmlns:p14="http://schemas.microsoft.com/office/powerpoint/2010/main" val="15955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72D349-A39E-A74E-B2E8-3371ACE5643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dirty="0">
                <a:solidFill>
                  <a:srgbClr val="00B050"/>
                </a:solidFill>
              </a:rPr>
              <a:t>Practical </a:t>
            </a:r>
            <a:r>
              <a:rPr lang="en-US" sz="4500" dirty="0"/>
              <a:t>Examples &amp; </a:t>
            </a:r>
            <a:r>
              <a:rPr lang="en-US" sz="4500" dirty="0">
                <a:solidFill>
                  <a:srgbClr val="00B050"/>
                </a:solidFill>
              </a:rPr>
              <a:t>Step-by-Step</a:t>
            </a:r>
            <a:r>
              <a:rPr lang="en-US" sz="4500" dirty="0"/>
              <a:t> Documentation on </a:t>
            </a:r>
            <a:r>
              <a:rPr lang="en-US" sz="4500" dirty="0" err="1"/>
              <a:t>Github</a:t>
            </a:r>
            <a:endParaRPr lang="en-US" sz="4500" dirty="0"/>
          </a:p>
        </p:txBody>
      </p:sp>
      <p:sp>
        <p:nvSpPr>
          <p:cNvPr id="8" name="Rounded Rectangle 7">
            <a:extLst>
              <a:ext uri="{FF2B5EF4-FFF2-40B4-BE49-F238E27FC236}">
                <a16:creationId xmlns:a16="http://schemas.microsoft.com/office/drawing/2014/main" id="{E1F60761-69A0-8146-8AFC-39D496237A78}"/>
              </a:ext>
            </a:extLst>
          </p:cNvPr>
          <p:cNvSpPr/>
          <p:nvPr/>
        </p:nvSpPr>
        <p:spPr>
          <a:xfrm>
            <a:off x="11790012" y="1422149"/>
            <a:ext cx="2593855" cy="612949"/>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sp>
        <p:nvSpPr>
          <p:cNvPr id="12" name="TextBox 11">
            <a:extLst>
              <a:ext uri="{FF2B5EF4-FFF2-40B4-BE49-F238E27FC236}">
                <a16:creationId xmlns:a16="http://schemas.microsoft.com/office/drawing/2014/main" id="{BDB3B4DE-4047-0943-BABD-6ED5ACD025B3}"/>
              </a:ext>
            </a:extLst>
          </p:cNvPr>
          <p:cNvSpPr txBox="1"/>
          <p:nvPr/>
        </p:nvSpPr>
        <p:spPr>
          <a:xfrm>
            <a:off x="11965648" y="1513179"/>
            <a:ext cx="2353273" cy="430887"/>
          </a:xfrm>
          <a:prstGeom prst="rect">
            <a:avLst/>
          </a:prstGeom>
          <a:noFill/>
        </p:spPr>
        <p:txBody>
          <a:bodyPr wrap="none" rtlCol="0">
            <a:spAutoFit/>
          </a:bodyPr>
          <a:lstStyle/>
          <a:p>
            <a:r>
              <a:rPr lang="en-US" b="1" dirty="0">
                <a:solidFill>
                  <a:srgbClr val="C00000"/>
                </a:solidFill>
              </a:rPr>
              <a:t>2 Hour 40 Minutes</a:t>
            </a:r>
          </a:p>
        </p:txBody>
      </p:sp>
    </p:spTree>
    <p:extLst>
      <p:ext uri="{BB962C8B-B14F-4D97-AF65-F5344CB8AC3E}">
        <p14:creationId xmlns:p14="http://schemas.microsoft.com/office/powerpoint/2010/main" val="1307517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85291"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028" y="15794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1C2C648-8324-3445-9C04-F54FEBBC6E6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7276337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CCFE0B-4080-D343-8D92-DA96ACC13690}"/>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CA6D5758-2F15-9B49-A074-C55190367044}"/>
              </a:ext>
            </a:extLst>
          </p:cNvPr>
          <p:cNvSpPr/>
          <p:nvPr/>
        </p:nvSpPr>
        <p:spPr>
          <a:xfrm>
            <a:off x="3984170" y="180871"/>
            <a:ext cx="6435969" cy="245891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 Cloud</a:t>
            </a:r>
          </a:p>
          <a:p>
            <a:pPr algn="ctr"/>
            <a:r>
              <a:rPr lang="en-US" sz="3600" dirty="0"/>
              <a:t>Or</a:t>
            </a:r>
          </a:p>
          <a:p>
            <a:pPr algn="ctr"/>
            <a:r>
              <a:rPr lang="en-US" sz="3600" dirty="0"/>
              <a:t>Terraform Enterprise</a:t>
            </a:r>
          </a:p>
        </p:txBody>
      </p:sp>
      <p:sp>
        <p:nvSpPr>
          <p:cNvPr id="6" name="Rounded Rectangle 5">
            <a:extLst>
              <a:ext uri="{FF2B5EF4-FFF2-40B4-BE49-F238E27FC236}">
                <a16:creationId xmlns:a16="http://schemas.microsoft.com/office/drawing/2014/main" id="{722E1713-FA7B-DC43-AB3D-721CF6644234}"/>
              </a:ext>
            </a:extLst>
          </p:cNvPr>
          <p:cNvSpPr/>
          <p:nvPr/>
        </p:nvSpPr>
        <p:spPr>
          <a:xfrm>
            <a:off x="472272" y="2890765"/>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and Terraform Enterprise are </a:t>
            </a:r>
            <a:r>
              <a:rPr lang="en-IN" dirty="0">
                <a:solidFill>
                  <a:srgbClr val="FFFF00"/>
                </a:solidFill>
              </a:rPr>
              <a:t>different distributions </a:t>
            </a:r>
            <a:r>
              <a:rPr lang="en-IN" dirty="0"/>
              <a:t>of the </a:t>
            </a:r>
            <a:r>
              <a:rPr lang="en-IN" dirty="0">
                <a:solidFill>
                  <a:srgbClr val="FFFF00"/>
                </a:solidFill>
              </a:rPr>
              <a:t>same</a:t>
            </a:r>
            <a:r>
              <a:rPr lang="en-IN" dirty="0"/>
              <a:t> application</a:t>
            </a:r>
            <a:endParaRPr lang="en-US" sz="2400" dirty="0"/>
          </a:p>
        </p:txBody>
      </p:sp>
      <p:sp>
        <p:nvSpPr>
          <p:cNvPr id="9" name="Rounded Rectangle 8">
            <a:extLst>
              <a:ext uri="{FF2B5EF4-FFF2-40B4-BE49-F238E27FC236}">
                <a16:creationId xmlns:a16="http://schemas.microsoft.com/office/drawing/2014/main" id="{C24FF931-C086-BD41-9F2C-DE1CE2873E71}"/>
              </a:ext>
            </a:extLst>
          </p:cNvPr>
          <p:cNvSpPr/>
          <p:nvPr/>
        </p:nvSpPr>
        <p:spPr>
          <a:xfrm>
            <a:off x="472271" y="3687518"/>
            <a:ext cx="14037548" cy="127636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It manages </a:t>
            </a:r>
            <a:r>
              <a:rPr lang="en-IN" dirty="0">
                <a:solidFill>
                  <a:srgbClr val="FFFF00"/>
                </a:solidFill>
              </a:rPr>
              <a:t>Terraform runs</a:t>
            </a:r>
            <a:r>
              <a:rPr lang="en-IN" dirty="0"/>
              <a:t> in a </a:t>
            </a:r>
            <a:r>
              <a:rPr lang="en-IN" dirty="0">
                <a:solidFill>
                  <a:srgbClr val="FFFF00"/>
                </a:solidFill>
              </a:rPr>
              <a:t>consistent and reliable environment</a:t>
            </a:r>
            <a:r>
              <a:rPr lang="en-IN" dirty="0"/>
              <a:t>, and includes easy access to </a:t>
            </a:r>
            <a:r>
              <a:rPr lang="en-IN" dirty="0">
                <a:solidFill>
                  <a:srgbClr val="FFFF00"/>
                </a:solidFill>
              </a:rPr>
              <a:t>shared state</a:t>
            </a:r>
            <a:r>
              <a:rPr lang="en-IN" dirty="0"/>
              <a:t> and </a:t>
            </a:r>
            <a:r>
              <a:rPr lang="en-IN" dirty="0">
                <a:solidFill>
                  <a:srgbClr val="FFFF00"/>
                </a:solidFill>
              </a:rPr>
              <a:t>secret data, access controls</a:t>
            </a:r>
            <a:r>
              <a:rPr lang="en-IN" dirty="0"/>
              <a:t> for approving changes to infrastructure, a </a:t>
            </a:r>
            <a:r>
              <a:rPr lang="en-IN" dirty="0">
                <a:solidFill>
                  <a:srgbClr val="FFFF00"/>
                </a:solidFill>
              </a:rPr>
              <a:t>private registry </a:t>
            </a:r>
            <a:r>
              <a:rPr lang="en-IN" dirty="0"/>
              <a:t>for sharing Terraform modules, detailed </a:t>
            </a:r>
            <a:r>
              <a:rPr lang="en-IN" dirty="0">
                <a:solidFill>
                  <a:srgbClr val="FFFF00"/>
                </a:solidFill>
              </a:rPr>
              <a:t>policy controls for governing </a:t>
            </a:r>
            <a:r>
              <a:rPr lang="en-IN" dirty="0"/>
              <a:t>the contents of Terraform configurations</a:t>
            </a:r>
            <a:endParaRPr lang="en-US" sz="2400" dirty="0"/>
          </a:p>
        </p:txBody>
      </p:sp>
      <p:sp>
        <p:nvSpPr>
          <p:cNvPr id="11" name="Rounded Rectangle 10">
            <a:extLst>
              <a:ext uri="{FF2B5EF4-FFF2-40B4-BE49-F238E27FC236}">
                <a16:creationId xmlns:a16="http://schemas.microsoft.com/office/drawing/2014/main" id="{F1898B59-694E-7140-AEA8-511AA7D74D9F}"/>
              </a:ext>
            </a:extLst>
          </p:cNvPr>
          <p:cNvSpPr/>
          <p:nvPr/>
        </p:nvSpPr>
        <p:spPr>
          <a:xfrm>
            <a:off x="472271" y="5214868"/>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is available as a </a:t>
            </a:r>
            <a:r>
              <a:rPr lang="en-IN" dirty="0">
                <a:solidFill>
                  <a:srgbClr val="FFFF00"/>
                </a:solidFill>
              </a:rPr>
              <a:t>hosted service </a:t>
            </a:r>
            <a:r>
              <a:rPr lang="en-IN" dirty="0"/>
              <a:t>at https://</a:t>
            </a:r>
            <a:r>
              <a:rPr lang="en-IN" dirty="0" err="1"/>
              <a:t>app.terraform.io</a:t>
            </a:r>
            <a:r>
              <a:rPr lang="en-IN" dirty="0"/>
              <a:t>.</a:t>
            </a:r>
            <a:endParaRPr lang="en-US" sz="2400" dirty="0"/>
          </a:p>
        </p:txBody>
      </p:sp>
      <p:sp>
        <p:nvSpPr>
          <p:cNvPr id="12" name="Rounded Rectangle 11">
            <a:extLst>
              <a:ext uri="{FF2B5EF4-FFF2-40B4-BE49-F238E27FC236}">
                <a16:creationId xmlns:a16="http://schemas.microsoft.com/office/drawing/2014/main" id="{CD8134E6-7D2E-E14C-BA8B-C20E87215164}"/>
              </a:ext>
            </a:extLst>
          </p:cNvPr>
          <p:cNvSpPr/>
          <p:nvPr/>
        </p:nvSpPr>
        <p:spPr>
          <a:xfrm>
            <a:off x="472271" y="6011621"/>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offer </a:t>
            </a:r>
            <a:r>
              <a:rPr lang="en-IN" dirty="0">
                <a:solidFill>
                  <a:srgbClr val="FFFF00"/>
                </a:solidFill>
              </a:rPr>
              <a:t>free accounts </a:t>
            </a:r>
            <a:r>
              <a:rPr lang="en-IN" dirty="0"/>
              <a:t>for small teams, and </a:t>
            </a:r>
            <a:r>
              <a:rPr lang="en-IN" dirty="0">
                <a:solidFill>
                  <a:srgbClr val="FFFF00"/>
                </a:solidFill>
              </a:rPr>
              <a:t>paid plans with additional feature sets </a:t>
            </a:r>
            <a:r>
              <a:rPr lang="en-IN" dirty="0"/>
              <a:t>for medium-sized businesses.</a:t>
            </a:r>
          </a:p>
        </p:txBody>
      </p:sp>
      <p:sp>
        <p:nvSpPr>
          <p:cNvPr id="13" name="Rounded Rectangle 12">
            <a:extLst>
              <a:ext uri="{FF2B5EF4-FFF2-40B4-BE49-F238E27FC236}">
                <a16:creationId xmlns:a16="http://schemas.microsoft.com/office/drawing/2014/main" id="{A0BC907E-4E5F-F94B-A2DB-AD879E9AFE0C}"/>
              </a:ext>
            </a:extLst>
          </p:cNvPr>
          <p:cNvSpPr/>
          <p:nvPr/>
        </p:nvSpPr>
        <p:spPr>
          <a:xfrm>
            <a:off x="472271" y="6776339"/>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Large enterprises can purchase </a:t>
            </a:r>
            <a:r>
              <a:rPr lang="en-IN" dirty="0">
                <a:solidFill>
                  <a:srgbClr val="FFFF00"/>
                </a:solidFill>
              </a:rPr>
              <a:t>Terraform Enterprise</a:t>
            </a:r>
            <a:r>
              <a:rPr lang="en-IN" dirty="0"/>
              <a:t>, their </a:t>
            </a:r>
            <a:r>
              <a:rPr lang="en-IN" dirty="0">
                <a:solidFill>
                  <a:srgbClr val="FFFF00"/>
                </a:solidFill>
              </a:rPr>
              <a:t>self-hosted distribution </a:t>
            </a:r>
            <a:r>
              <a:rPr lang="en-IN" dirty="0"/>
              <a:t>of Terraform Cloud.</a:t>
            </a:r>
          </a:p>
        </p:txBody>
      </p:sp>
    </p:spTree>
    <p:extLst>
      <p:ext uri="{BB962C8B-B14F-4D97-AF65-F5344CB8AC3E}">
        <p14:creationId xmlns:p14="http://schemas.microsoft.com/office/powerpoint/2010/main" val="31216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00716-456E-C242-B214-BCD7054197B0}"/>
              </a:ext>
            </a:extLst>
          </p:cNvPr>
          <p:cNvSpPr>
            <a:spLocks noGrp="1"/>
          </p:cNvSpPr>
          <p:nvPr>
            <p:ph type="ftr" sz="quarter" idx="10"/>
          </p:nvPr>
        </p:nvSpPr>
        <p:spPr/>
        <p:txBody>
          <a:bodyPr/>
          <a:lstStyle/>
          <a:p>
            <a:pPr algn="l"/>
            <a:r>
              <a:rPr lang="en-US" dirty="0"/>
              <a:t>© </a:t>
            </a:r>
            <a:endParaRPr lang="en-GB" dirty="0"/>
          </a:p>
        </p:txBody>
      </p:sp>
      <p:pic>
        <p:nvPicPr>
          <p:cNvPr id="5" name="Picture 4">
            <a:extLst>
              <a:ext uri="{FF2B5EF4-FFF2-40B4-BE49-F238E27FC236}">
                <a16:creationId xmlns:a16="http://schemas.microsoft.com/office/drawing/2014/main"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id="{116F963F-5392-204B-B56D-5B9EEA4D8A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id="{F6AB2C79-7EC2-904B-BA73-935C74C7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60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down)">
                                      <p:cBhvr>
                                        <p:cTn id="34" dur="500"/>
                                        <p:tgtEl>
                                          <p:spTgt spid="4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p:bldP spid="41" grpId="0"/>
      <p:bldP spid="42" grpId="0"/>
      <p:bldP spid="44" grpId="0"/>
      <p:bldP spid="4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00716-456E-C242-B214-BCD7054197B0}"/>
              </a:ext>
            </a:extLst>
          </p:cNvPr>
          <p:cNvSpPr>
            <a:spLocks noGrp="1"/>
          </p:cNvSpPr>
          <p:nvPr>
            <p:ph type="ftr" sz="quarter" idx="10"/>
          </p:nvPr>
        </p:nvSpPr>
        <p:spPr/>
        <p:txBody>
          <a:bodyPr/>
          <a:lstStyle/>
          <a:p>
            <a:pPr algn="l"/>
            <a:r>
              <a:rPr lang="en-US" dirty="0"/>
              <a:t>© </a:t>
            </a:r>
            <a:endParaRPr lang="en-GB" dirty="0"/>
          </a:p>
        </p:txBody>
      </p:sp>
      <p:pic>
        <p:nvPicPr>
          <p:cNvPr id="14" name="Picture 13">
            <a:extLst>
              <a:ext uri="{FF2B5EF4-FFF2-40B4-BE49-F238E27FC236}">
                <a16:creationId xmlns:a16="http://schemas.microsoft.com/office/drawing/2014/main"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id="{51527F6E-C170-E541-B532-2BF830033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9947834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D21C5B-B60F-FA49-A8E1-0A11EF78A64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9" name="Picture 8">
            <a:extLst>
              <a:ext uri="{FF2B5EF4-FFF2-40B4-BE49-F238E27FC236}">
                <a16:creationId xmlns:a16="http://schemas.microsoft.com/office/drawing/2014/main" id="{E37A0A0E-7838-1A4C-B890-60F6B7E7C2D1}"/>
              </a:ext>
            </a:extLst>
          </p:cNvPr>
          <p:cNvPicPr>
            <a:picLocks noChangeAspect="1"/>
          </p:cNvPicPr>
          <p:nvPr/>
        </p:nvPicPr>
        <p:blipFill>
          <a:blip r:embed="rId2"/>
          <a:stretch>
            <a:fillRect/>
          </a:stretch>
        </p:blipFill>
        <p:spPr>
          <a:xfrm>
            <a:off x="384848" y="1239094"/>
            <a:ext cx="4452268" cy="5895340"/>
          </a:xfrm>
          <a:prstGeom prst="rect">
            <a:avLst/>
          </a:prstGeom>
        </p:spPr>
      </p:pic>
    </p:spTree>
    <p:extLst>
      <p:ext uri="{BB962C8B-B14F-4D97-AF65-F5344CB8AC3E}">
        <p14:creationId xmlns:p14="http://schemas.microsoft.com/office/powerpoint/2010/main" val="15657784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FA5D3F-8C42-704D-9C77-85D0D7EBD68C}"/>
              </a:ext>
            </a:extLst>
          </p:cNvPr>
          <p:cNvSpPr>
            <a:spLocks noGrp="1"/>
          </p:cNvSpPr>
          <p:nvPr>
            <p:ph type="ftr" sz="quarter" idx="10"/>
          </p:nvPr>
        </p:nvSpPr>
        <p:spPr/>
        <p:txBody>
          <a:bodyPr/>
          <a:lstStyle/>
          <a:p>
            <a:pPr algn="l"/>
            <a:r>
              <a:rPr lang="en-US" dirty="0"/>
              <a:t>© </a:t>
            </a:r>
            <a:endParaRPr lang="en-GB" dirty="0"/>
          </a:p>
        </p:txBody>
      </p:sp>
      <p:pic>
        <p:nvPicPr>
          <p:cNvPr id="5" name="Content Placeholder 4">
            <a:extLst>
              <a:ext uri="{FF2B5EF4-FFF2-40B4-BE49-F238E27FC236}">
                <a16:creationId xmlns:a16="http://schemas.microsoft.com/office/drawing/2014/main" id="{0DF8AA86-01E2-CA4F-9FF1-BD1E5B6709AE}"/>
              </a:ext>
            </a:extLst>
          </p:cNvPr>
          <p:cNvPicPr>
            <a:picLocks noGrp="1" noChangeAspect="1"/>
          </p:cNvPicPr>
          <p:nvPr>
            <p:ph idx="1"/>
          </p:nvPr>
        </p:nvPicPr>
        <p:blipFill>
          <a:blip r:embed="rId2"/>
          <a:stretch>
            <a:fillRect/>
          </a:stretch>
        </p:blipFill>
        <p:spPr>
          <a:xfrm>
            <a:off x="543337" y="1602317"/>
            <a:ext cx="13825805" cy="3878613"/>
          </a:xfrm>
          <a:prstGeom prst="rect">
            <a:avLst/>
          </a:prstGeom>
        </p:spPr>
      </p:pic>
      <p:sp>
        <p:nvSpPr>
          <p:cNvPr id="4" name="Title 3">
            <a:extLst>
              <a:ext uri="{FF2B5EF4-FFF2-40B4-BE49-F238E27FC236}">
                <a16:creationId xmlns:a16="http://schemas.microsoft.com/office/drawing/2014/main" id="{16A37481-1F52-9443-B254-E1560B751C08}"/>
              </a:ext>
            </a:extLst>
          </p:cNvPr>
          <p:cNvSpPr>
            <a:spLocks noGrp="1"/>
          </p:cNvSpPr>
          <p:nvPr>
            <p:ph type="title"/>
          </p:nvPr>
        </p:nvSpPr>
        <p:spPr/>
        <p:txBody>
          <a:bodyPr/>
          <a:lstStyle/>
          <a:p>
            <a:r>
              <a:rPr lang="en-US" dirty="0"/>
              <a:t>Terraform Pricing</a:t>
            </a:r>
          </a:p>
        </p:txBody>
      </p:sp>
      <p:sp>
        <p:nvSpPr>
          <p:cNvPr id="6" name="Rounded Rectangle 5">
            <a:extLst>
              <a:ext uri="{FF2B5EF4-FFF2-40B4-BE49-F238E27FC236}">
                <a16:creationId xmlns:a16="http://schemas.microsoft.com/office/drawing/2014/main" id="{B7DD3A68-FDB5-0148-8F8B-1F6A636D18E7}"/>
              </a:ext>
            </a:extLst>
          </p:cNvPr>
          <p:cNvSpPr/>
          <p:nvPr/>
        </p:nvSpPr>
        <p:spPr>
          <a:xfrm>
            <a:off x="3387158" y="5843511"/>
            <a:ext cx="7478763" cy="7837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www.hashicorp.com</a:t>
            </a:r>
            <a:r>
              <a:rPr lang="en-US" dirty="0"/>
              <a:t>/products/terraform/pricing</a:t>
            </a:r>
          </a:p>
        </p:txBody>
      </p:sp>
    </p:spTree>
    <p:extLst>
      <p:ext uri="{BB962C8B-B14F-4D97-AF65-F5344CB8AC3E}">
        <p14:creationId xmlns:p14="http://schemas.microsoft.com/office/powerpoint/2010/main" val="332031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B97CD6-2D50-BB46-A3D7-E49A406B714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dirty="0"/>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Azure CLI</a:t>
            </a:r>
          </a:p>
        </p:txBody>
      </p:sp>
      <p:sp>
        <p:nvSpPr>
          <p:cNvPr id="8" name="Rectangle 7">
            <a:extLst>
              <a:ext uri="{FF2B5EF4-FFF2-40B4-BE49-F238E27FC236}">
                <a16:creationId xmlns:a16="http://schemas.microsoft.com/office/drawing/2014/main"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Windows OS</a:t>
            </a:r>
          </a:p>
        </p:txBody>
      </p:sp>
      <p:sp>
        <p:nvSpPr>
          <p:cNvPr id="13" name="Rectangle 12">
            <a:extLst>
              <a:ext uri="{FF2B5EF4-FFF2-40B4-BE49-F238E27FC236}">
                <a16:creationId xmlns:a16="http://schemas.microsoft.com/office/drawing/2014/main"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GIT Client</a:t>
            </a:r>
          </a:p>
        </p:txBody>
      </p:sp>
    </p:spTree>
    <p:extLst>
      <p:ext uri="{BB962C8B-B14F-4D97-AF65-F5344CB8AC3E}">
        <p14:creationId xmlns:p14="http://schemas.microsoft.com/office/powerpoint/2010/main" val="9559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922" y="221476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Version Control Workflow</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5201" y="1828305"/>
            <a:ext cx="4268190" cy="42681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F2FFF6-2662-1A44-B9D0-D42F1B5BFF55}"/>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70911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F0A66C-E606-1446-BDF3-FB9F1B13355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06153F-4820-ED45-8D0D-038B73968C92}"/>
              </a:ext>
            </a:extLst>
          </p:cNvPr>
          <p:cNvSpPr>
            <a:spLocks noGrp="1"/>
          </p:cNvSpPr>
          <p:nvPr>
            <p:ph type="title"/>
          </p:nvPr>
        </p:nvSpPr>
        <p:spPr>
          <a:xfrm>
            <a:off x="1005840" y="50243"/>
            <a:ext cx="12618720" cy="651641"/>
          </a:xfrm>
        </p:spPr>
        <p:txBody>
          <a:bodyPr>
            <a:normAutofit fontScale="90000"/>
          </a:bodyPr>
          <a:lstStyle/>
          <a:p>
            <a:r>
              <a:rPr lang="en-US" dirty="0"/>
              <a:t>Terraform VCS Integration</a:t>
            </a:r>
          </a:p>
        </p:txBody>
      </p:sp>
      <p:sp>
        <p:nvSpPr>
          <p:cNvPr id="5" name="Rounded Rectangle 4">
            <a:extLst>
              <a:ext uri="{FF2B5EF4-FFF2-40B4-BE49-F238E27FC236}">
                <a16:creationId xmlns:a16="http://schemas.microsoft.com/office/drawing/2014/main" id="{5EED3E6B-0183-5747-98FA-BDC04DAE9478}"/>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 is more powerful when you integrate it with your </a:t>
            </a:r>
            <a:r>
              <a:rPr lang="en-US" sz="3000" dirty="0">
                <a:solidFill>
                  <a:srgbClr val="FFFF00"/>
                </a:solidFill>
              </a:rPr>
              <a:t>version control system </a:t>
            </a:r>
            <a:r>
              <a:rPr lang="en-US" sz="3000" dirty="0"/>
              <a:t>(VCS) provider (</a:t>
            </a:r>
            <a:r>
              <a:rPr lang="en-US" sz="3000" dirty="0" err="1"/>
              <a:t>Github</a:t>
            </a:r>
            <a:r>
              <a:rPr lang="en-US" sz="3000" dirty="0"/>
              <a:t>, Bitbucket, Gitlab).</a:t>
            </a:r>
          </a:p>
        </p:txBody>
      </p:sp>
      <p:sp>
        <p:nvSpPr>
          <p:cNvPr id="6" name="Rounded Rectangle 5">
            <a:extLst>
              <a:ext uri="{FF2B5EF4-FFF2-40B4-BE49-F238E27FC236}">
                <a16:creationId xmlns:a16="http://schemas.microsoft.com/office/drawing/2014/main" id="{F165B980-8E34-BE4A-8412-6765697DCED7}"/>
              </a:ext>
            </a:extLst>
          </p:cNvPr>
          <p:cNvSpPr/>
          <p:nvPr/>
        </p:nvSpPr>
        <p:spPr>
          <a:xfrm>
            <a:off x="271305" y="2097847"/>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can </a:t>
            </a:r>
            <a:r>
              <a:rPr lang="en-US" sz="2800" dirty="0">
                <a:solidFill>
                  <a:srgbClr val="FFFF00"/>
                </a:solidFill>
              </a:rPr>
              <a:t>automatically initiate </a:t>
            </a:r>
            <a:r>
              <a:rPr lang="en-US" sz="2800" dirty="0"/>
              <a:t>Terraform runs</a:t>
            </a:r>
          </a:p>
        </p:txBody>
      </p:sp>
      <p:sp>
        <p:nvSpPr>
          <p:cNvPr id="7" name="Rounded Rectangle 6">
            <a:extLst>
              <a:ext uri="{FF2B5EF4-FFF2-40B4-BE49-F238E27FC236}">
                <a16:creationId xmlns:a16="http://schemas.microsoft.com/office/drawing/2014/main" id="{B24ABFD3-A7A4-A14E-9CB9-E8E1DC9CE951}"/>
              </a:ext>
            </a:extLst>
          </p:cNvPr>
          <p:cNvSpPr/>
          <p:nvPr/>
        </p:nvSpPr>
        <p:spPr>
          <a:xfrm>
            <a:off x="271305" y="3955890"/>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makes </a:t>
            </a:r>
            <a:r>
              <a:rPr lang="en-US" sz="2800" dirty="0">
                <a:solidFill>
                  <a:srgbClr val="FFFF00"/>
                </a:solidFill>
              </a:rPr>
              <a:t>code review easier by automatically predicting </a:t>
            </a:r>
            <a:r>
              <a:rPr lang="en-US" sz="2800" dirty="0"/>
              <a:t>how pull requests will affect infrastructure.</a:t>
            </a:r>
          </a:p>
        </p:txBody>
      </p:sp>
      <p:sp>
        <p:nvSpPr>
          <p:cNvPr id="8" name="Rounded Rectangle 7">
            <a:extLst>
              <a:ext uri="{FF2B5EF4-FFF2-40B4-BE49-F238E27FC236}">
                <a16:creationId xmlns:a16="http://schemas.microsoft.com/office/drawing/2014/main" id="{B2870830-4BB6-1B49-9F0B-9F9C6029CD73}"/>
              </a:ext>
            </a:extLst>
          </p:cNvPr>
          <p:cNvSpPr/>
          <p:nvPr/>
        </p:nvSpPr>
        <p:spPr>
          <a:xfrm>
            <a:off x="271305" y="5684288"/>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Publishing </a:t>
            </a:r>
            <a:r>
              <a:rPr lang="en-US" sz="2800" dirty="0">
                <a:solidFill>
                  <a:srgbClr val="FFFF00"/>
                </a:solidFill>
              </a:rPr>
              <a:t>new versions of a private Terraform module</a:t>
            </a:r>
            <a:r>
              <a:rPr lang="en-US" sz="2800" dirty="0"/>
              <a:t> is as easy as pushing a tag to the module's repository.</a:t>
            </a:r>
          </a:p>
        </p:txBody>
      </p:sp>
      <p:pic>
        <p:nvPicPr>
          <p:cNvPr id="9" name="Picture 8">
            <a:extLst>
              <a:ext uri="{FF2B5EF4-FFF2-40B4-BE49-F238E27FC236}">
                <a16:creationId xmlns:a16="http://schemas.microsoft.com/office/drawing/2014/main" id="{745E531B-678C-1B4D-91EC-FA75BA123181}"/>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id="{969F6CD4-ADD1-854F-9202-3550D6729D97}"/>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4" name="Graphic 13" descr="User with solid fill">
            <a:extLst>
              <a:ext uri="{FF2B5EF4-FFF2-40B4-BE49-F238E27FC236}">
                <a16:creationId xmlns:a16="http://schemas.microsoft.com/office/drawing/2014/main" id="{FC601325-00DA-924A-A591-48B3589F6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7701" y="2375921"/>
            <a:ext cx="1231900" cy="1231900"/>
          </a:xfrm>
          <a:prstGeom prst="rect">
            <a:avLst/>
          </a:prstGeom>
        </p:spPr>
      </p:pic>
      <p:sp>
        <p:nvSpPr>
          <p:cNvPr id="15" name="TextBox 14">
            <a:extLst>
              <a:ext uri="{FF2B5EF4-FFF2-40B4-BE49-F238E27FC236}">
                <a16:creationId xmlns:a16="http://schemas.microsoft.com/office/drawing/2014/main" id="{62BEE622-0F57-9C42-9EC7-A37323EADEAA}"/>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6" name="TextBox 15">
            <a:extLst>
              <a:ext uri="{FF2B5EF4-FFF2-40B4-BE49-F238E27FC236}">
                <a16:creationId xmlns:a16="http://schemas.microsoft.com/office/drawing/2014/main" id="{D8B89459-6717-DD47-9043-7D0EBE21EE8C}"/>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7" name="TextBox 16">
            <a:extLst>
              <a:ext uri="{FF2B5EF4-FFF2-40B4-BE49-F238E27FC236}">
                <a16:creationId xmlns:a16="http://schemas.microsoft.com/office/drawing/2014/main" id="{0CBF513D-E684-BE45-8F1C-0BE67D1C5656}"/>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9" name="Straight Arrow Connector 18">
            <a:extLst>
              <a:ext uri="{FF2B5EF4-FFF2-40B4-BE49-F238E27FC236}">
                <a16:creationId xmlns:a16="http://schemas.microsoft.com/office/drawing/2014/main" id="{645C89CE-66BB-1042-8617-E7760A3F97BC}"/>
              </a:ext>
            </a:extLst>
          </p:cNvPr>
          <p:cNvCxnSpPr>
            <a:stCxn id="14"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4A92FA-258B-9F41-AA2C-F9BC180CA137}"/>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C6D41BD-B13A-FF44-83E9-01C403D7E6DE}"/>
              </a:ext>
            </a:extLst>
          </p:cNvPr>
          <p:cNvSpPr txBox="1"/>
          <p:nvPr/>
        </p:nvSpPr>
        <p:spPr>
          <a:xfrm>
            <a:off x="9260251" y="2593476"/>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26" name="TextBox 25">
            <a:extLst>
              <a:ext uri="{FF2B5EF4-FFF2-40B4-BE49-F238E27FC236}">
                <a16:creationId xmlns:a16="http://schemas.microsoft.com/office/drawing/2014/main" id="{CA4746E5-9997-6646-8FC1-11E437069BC0}"/>
              </a:ext>
            </a:extLst>
          </p:cNvPr>
          <p:cNvSpPr txBox="1"/>
          <p:nvPr/>
        </p:nvSpPr>
        <p:spPr>
          <a:xfrm>
            <a:off x="11175739" y="4470389"/>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Tree>
    <p:extLst>
      <p:ext uri="{BB962C8B-B14F-4D97-AF65-F5344CB8AC3E}">
        <p14:creationId xmlns:p14="http://schemas.microsoft.com/office/powerpoint/2010/main" val="314937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p:bldP spid="16" grpId="0"/>
      <p:bldP spid="17" grpId="0"/>
      <p:bldP spid="25" grpId="0"/>
      <p:bldP spid="2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566339-2BCD-2A4B-8C0E-511A1FC6C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D48C6BF-800B-8E4D-98E1-D45C539D6A26}"/>
              </a:ext>
            </a:extLst>
          </p:cNvPr>
          <p:cNvSpPr>
            <a:spLocks noGrp="1"/>
          </p:cNvSpPr>
          <p:nvPr>
            <p:ph type="title"/>
          </p:nvPr>
        </p:nvSpPr>
        <p:spPr>
          <a:xfrm>
            <a:off x="1005840" y="50243"/>
            <a:ext cx="12618720" cy="1188851"/>
          </a:xfrm>
        </p:spPr>
        <p:txBody>
          <a:bodyPr/>
          <a:lstStyle/>
          <a:p>
            <a:r>
              <a:rPr lang="en-US" dirty="0"/>
              <a:t>Terraform Cloud – Supported VCS Providers</a:t>
            </a:r>
          </a:p>
        </p:txBody>
      </p:sp>
      <p:pic>
        <p:nvPicPr>
          <p:cNvPr id="5" name="Picture 4">
            <a:extLst>
              <a:ext uri="{FF2B5EF4-FFF2-40B4-BE49-F238E27FC236}">
                <a16:creationId xmlns:a16="http://schemas.microsoft.com/office/drawing/2014/main" id="{667E6E80-8AA5-8E49-876C-4E6BB7710096}"/>
              </a:ext>
            </a:extLst>
          </p:cNvPr>
          <p:cNvPicPr>
            <a:picLocks noChangeAspect="1"/>
          </p:cNvPicPr>
          <p:nvPr/>
        </p:nvPicPr>
        <p:blipFill>
          <a:blip r:embed="rId2"/>
          <a:stretch>
            <a:fillRect/>
          </a:stretch>
        </p:blipFill>
        <p:spPr>
          <a:xfrm>
            <a:off x="1185158" y="1080654"/>
            <a:ext cx="5045195" cy="6068291"/>
          </a:xfrm>
          <a:prstGeom prst="rect">
            <a:avLst/>
          </a:prstGeom>
        </p:spPr>
      </p:pic>
      <p:sp>
        <p:nvSpPr>
          <p:cNvPr id="6" name="Rounded Rectangle 5">
            <a:extLst>
              <a:ext uri="{FF2B5EF4-FFF2-40B4-BE49-F238E27FC236}">
                <a16:creationId xmlns:a16="http://schemas.microsoft.com/office/drawing/2014/main" id="{28B4BA4C-F064-704B-A8F3-93A4BDEE7826}"/>
              </a:ext>
            </a:extLst>
          </p:cNvPr>
          <p:cNvSpPr/>
          <p:nvPr/>
        </p:nvSpPr>
        <p:spPr>
          <a:xfrm>
            <a:off x="7006442" y="4251366"/>
            <a:ext cx="6618118" cy="7837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www.terraform.io</a:t>
            </a:r>
            <a:r>
              <a:rPr lang="en-US" dirty="0"/>
              <a:t>/docs/cloud/</a:t>
            </a:r>
            <a:r>
              <a:rPr lang="en-US" dirty="0" err="1"/>
              <a:t>vcs</a:t>
            </a:r>
            <a:r>
              <a:rPr lang="en-US" dirty="0"/>
              <a:t>/</a:t>
            </a:r>
            <a:r>
              <a:rPr lang="en-US" dirty="0" err="1"/>
              <a:t>index.html</a:t>
            </a:r>
            <a:endParaRPr lang="en-US" dirty="0"/>
          </a:p>
        </p:txBody>
      </p:sp>
    </p:spTree>
    <p:extLst>
      <p:ext uri="{BB962C8B-B14F-4D97-AF65-F5344CB8AC3E}">
        <p14:creationId xmlns:p14="http://schemas.microsoft.com/office/powerpoint/2010/main" val="11490633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242AC9-A61F-0B41-91FD-849B285EDA2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316B748-D7B0-2E44-AF66-C207D403177A}"/>
              </a:ext>
            </a:extLst>
          </p:cNvPr>
          <p:cNvSpPr>
            <a:spLocks noGrp="1"/>
          </p:cNvSpPr>
          <p:nvPr>
            <p:ph type="title"/>
          </p:nvPr>
        </p:nvSpPr>
        <p:spPr>
          <a:xfrm>
            <a:off x="1005840" y="-205406"/>
            <a:ext cx="12618720" cy="1188851"/>
          </a:xfrm>
        </p:spPr>
        <p:txBody>
          <a:bodyPr/>
          <a:lstStyle/>
          <a:p>
            <a:r>
              <a:rPr lang="en-US" dirty="0"/>
              <a:t>Terraform Cloud – </a:t>
            </a:r>
            <a:r>
              <a:rPr lang="en-US" dirty="0">
                <a:solidFill>
                  <a:srgbClr val="389954"/>
                </a:solidFill>
              </a:rPr>
              <a:t>Overview Tab</a:t>
            </a:r>
          </a:p>
        </p:txBody>
      </p:sp>
      <p:pic>
        <p:nvPicPr>
          <p:cNvPr id="3" name="Picture 2">
            <a:extLst>
              <a:ext uri="{FF2B5EF4-FFF2-40B4-BE49-F238E27FC236}">
                <a16:creationId xmlns:a16="http://schemas.microsoft.com/office/drawing/2014/main" id="{DA30EBA3-7DA8-EF49-AA7C-33A23E0F1024}"/>
              </a:ext>
            </a:extLst>
          </p:cNvPr>
          <p:cNvPicPr>
            <a:picLocks noChangeAspect="1"/>
          </p:cNvPicPr>
          <p:nvPr/>
        </p:nvPicPr>
        <p:blipFill>
          <a:blip r:embed="rId2"/>
          <a:stretch>
            <a:fillRect/>
          </a:stretch>
        </p:blipFill>
        <p:spPr>
          <a:xfrm>
            <a:off x="1163782" y="895844"/>
            <a:ext cx="12195958" cy="6574384"/>
          </a:xfrm>
          <a:prstGeom prst="rect">
            <a:avLst/>
          </a:prstGeom>
        </p:spPr>
      </p:pic>
    </p:spTree>
    <p:extLst>
      <p:ext uri="{BB962C8B-B14F-4D97-AF65-F5344CB8AC3E}">
        <p14:creationId xmlns:p14="http://schemas.microsoft.com/office/powerpoint/2010/main" val="36502144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D57C66-D0CD-7945-9E4C-55E9520B1E2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2216963-26D8-B34F-A90E-A32DF124DF6D}"/>
              </a:ext>
            </a:extLst>
          </p:cNvPr>
          <p:cNvSpPr>
            <a:spLocks noGrp="1"/>
          </p:cNvSpPr>
          <p:nvPr>
            <p:ph type="title"/>
          </p:nvPr>
        </p:nvSpPr>
        <p:spPr>
          <a:xfrm>
            <a:off x="1005840" y="-72263"/>
            <a:ext cx="12618720" cy="1188851"/>
          </a:xfrm>
        </p:spPr>
        <p:txBody>
          <a:bodyPr/>
          <a:lstStyle/>
          <a:p>
            <a:r>
              <a:rPr lang="en-US" dirty="0"/>
              <a:t>Terraform Cloud – </a:t>
            </a:r>
            <a:r>
              <a:rPr lang="en-US" dirty="0">
                <a:solidFill>
                  <a:srgbClr val="389954"/>
                </a:solidFill>
              </a:rPr>
              <a:t>Runs Tab</a:t>
            </a:r>
          </a:p>
        </p:txBody>
      </p:sp>
      <p:pic>
        <p:nvPicPr>
          <p:cNvPr id="5" name="Picture 4">
            <a:extLst>
              <a:ext uri="{FF2B5EF4-FFF2-40B4-BE49-F238E27FC236}">
                <a16:creationId xmlns:a16="http://schemas.microsoft.com/office/drawing/2014/main" id="{F103EA0D-2FA0-9A47-82C3-D668E6AECC31}"/>
              </a:ext>
            </a:extLst>
          </p:cNvPr>
          <p:cNvPicPr>
            <a:picLocks noChangeAspect="1"/>
          </p:cNvPicPr>
          <p:nvPr/>
        </p:nvPicPr>
        <p:blipFill>
          <a:blip r:embed="rId2"/>
          <a:stretch>
            <a:fillRect/>
          </a:stretch>
        </p:blipFill>
        <p:spPr>
          <a:xfrm>
            <a:off x="1189314" y="994123"/>
            <a:ext cx="12435246" cy="6454888"/>
          </a:xfrm>
          <a:prstGeom prst="rect">
            <a:avLst/>
          </a:prstGeom>
        </p:spPr>
      </p:pic>
    </p:spTree>
    <p:extLst>
      <p:ext uri="{BB962C8B-B14F-4D97-AF65-F5344CB8AC3E}">
        <p14:creationId xmlns:p14="http://schemas.microsoft.com/office/powerpoint/2010/main" val="2141890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E187A82-525B-1943-AEAD-DC508EA13D9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FBE60E4-7DB3-D94A-BA84-CD97C0425EF3}"/>
              </a:ext>
            </a:extLst>
          </p:cNvPr>
          <p:cNvSpPr>
            <a:spLocks noGrp="1"/>
          </p:cNvSpPr>
          <p:nvPr>
            <p:ph type="title"/>
          </p:nvPr>
        </p:nvSpPr>
        <p:spPr>
          <a:xfrm>
            <a:off x="1005840" y="81815"/>
            <a:ext cx="12618720" cy="1188851"/>
          </a:xfrm>
        </p:spPr>
        <p:txBody>
          <a:bodyPr/>
          <a:lstStyle/>
          <a:p>
            <a:r>
              <a:rPr lang="en-US" dirty="0"/>
              <a:t>Terraform Cloud – </a:t>
            </a:r>
            <a:r>
              <a:rPr lang="en-US" dirty="0">
                <a:solidFill>
                  <a:srgbClr val="389954"/>
                </a:solidFill>
              </a:rPr>
              <a:t>States Tab</a:t>
            </a:r>
          </a:p>
        </p:txBody>
      </p:sp>
      <p:pic>
        <p:nvPicPr>
          <p:cNvPr id="5" name="Picture 4">
            <a:extLst>
              <a:ext uri="{FF2B5EF4-FFF2-40B4-BE49-F238E27FC236}">
                <a16:creationId xmlns:a16="http://schemas.microsoft.com/office/drawing/2014/main" id="{ED3C6FB0-A490-7F4C-8DCE-32036C10FC8A}"/>
              </a:ext>
            </a:extLst>
          </p:cNvPr>
          <p:cNvPicPr>
            <a:picLocks noChangeAspect="1"/>
          </p:cNvPicPr>
          <p:nvPr/>
        </p:nvPicPr>
        <p:blipFill>
          <a:blip r:embed="rId2"/>
          <a:stretch>
            <a:fillRect/>
          </a:stretch>
        </p:blipFill>
        <p:spPr>
          <a:xfrm>
            <a:off x="1415217" y="1270666"/>
            <a:ext cx="12007463" cy="6244910"/>
          </a:xfrm>
          <a:prstGeom prst="rect">
            <a:avLst/>
          </a:prstGeom>
        </p:spPr>
      </p:pic>
    </p:spTree>
    <p:extLst>
      <p:ext uri="{BB962C8B-B14F-4D97-AF65-F5344CB8AC3E}">
        <p14:creationId xmlns:p14="http://schemas.microsoft.com/office/powerpoint/2010/main" val="3546889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3B519B-DF6D-794D-9B93-ECCEAF13FB6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2A390D4-280A-0245-8AC0-8F6949DCB596}"/>
              </a:ext>
            </a:extLst>
          </p:cNvPr>
          <p:cNvSpPr>
            <a:spLocks noGrp="1"/>
          </p:cNvSpPr>
          <p:nvPr>
            <p:ph type="title"/>
          </p:nvPr>
        </p:nvSpPr>
        <p:spPr>
          <a:xfrm>
            <a:off x="1005840" y="0"/>
            <a:ext cx="12618720" cy="1188851"/>
          </a:xfrm>
        </p:spPr>
        <p:txBody>
          <a:bodyPr/>
          <a:lstStyle/>
          <a:p>
            <a:r>
              <a:rPr lang="en-US" dirty="0"/>
              <a:t>Terraform Cloud – </a:t>
            </a:r>
            <a:r>
              <a:rPr lang="en-US" dirty="0">
                <a:solidFill>
                  <a:srgbClr val="389954"/>
                </a:solidFill>
              </a:rPr>
              <a:t>Variables Tab</a:t>
            </a:r>
          </a:p>
        </p:txBody>
      </p:sp>
      <p:pic>
        <p:nvPicPr>
          <p:cNvPr id="5" name="Picture 4">
            <a:extLst>
              <a:ext uri="{FF2B5EF4-FFF2-40B4-BE49-F238E27FC236}">
                <a16:creationId xmlns:a16="http://schemas.microsoft.com/office/drawing/2014/main" id="{B4CFA134-F2BA-B441-83AD-5D7612D19B6C}"/>
              </a:ext>
            </a:extLst>
          </p:cNvPr>
          <p:cNvPicPr>
            <a:picLocks noChangeAspect="1"/>
          </p:cNvPicPr>
          <p:nvPr/>
        </p:nvPicPr>
        <p:blipFill>
          <a:blip r:embed="rId2"/>
          <a:stretch>
            <a:fillRect/>
          </a:stretch>
        </p:blipFill>
        <p:spPr>
          <a:xfrm>
            <a:off x="4181014" y="1360193"/>
            <a:ext cx="10211881" cy="5998086"/>
          </a:xfrm>
          <a:prstGeom prst="rect">
            <a:avLst/>
          </a:prstGeom>
        </p:spPr>
      </p:pic>
      <p:sp>
        <p:nvSpPr>
          <p:cNvPr id="6" name="Oval 5">
            <a:extLst>
              <a:ext uri="{FF2B5EF4-FFF2-40B4-BE49-F238E27FC236}">
                <a16:creationId xmlns:a16="http://schemas.microsoft.com/office/drawing/2014/main" id="{9F5FC3B3-36E0-A740-AF20-EA1B2FEE1696}"/>
              </a:ext>
            </a:extLst>
          </p:cNvPr>
          <p:cNvSpPr/>
          <p:nvPr/>
        </p:nvSpPr>
        <p:spPr>
          <a:xfrm>
            <a:off x="118754" y="2671949"/>
            <a:ext cx="4476997" cy="244631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Variables</a:t>
            </a:r>
          </a:p>
          <a:p>
            <a:pPr algn="ctr"/>
            <a:r>
              <a:rPr lang="en-US" dirty="0"/>
              <a:t>defined with</a:t>
            </a:r>
          </a:p>
          <a:p>
            <a:pPr algn="ctr"/>
            <a:r>
              <a:rPr lang="en-US" dirty="0"/>
              <a:t>Azure Client ID and Secret to Connect to Azure Cloud</a:t>
            </a:r>
          </a:p>
        </p:txBody>
      </p:sp>
    </p:spTree>
    <p:extLst>
      <p:ext uri="{BB962C8B-B14F-4D97-AF65-F5344CB8AC3E}">
        <p14:creationId xmlns:p14="http://schemas.microsoft.com/office/powerpoint/2010/main" val="16617844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625B7D-FE0D-BF41-947A-2D3B77DE84D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389E3B4-B139-1248-86E1-01E7A7114056}"/>
              </a:ext>
            </a:extLst>
          </p:cNvPr>
          <p:cNvSpPr>
            <a:spLocks noGrp="1"/>
          </p:cNvSpPr>
          <p:nvPr>
            <p:ph type="title"/>
          </p:nvPr>
        </p:nvSpPr>
        <p:spPr>
          <a:xfrm>
            <a:off x="133004" y="2925949"/>
            <a:ext cx="4937760" cy="1188851"/>
          </a:xfrm>
        </p:spPr>
        <p:txBody>
          <a:bodyPr>
            <a:normAutofit fontScale="90000"/>
          </a:bodyPr>
          <a:lstStyle/>
          <a:p>
            <a:r>
              <a:rPr lang="en-US" dirty="0"/>
              <a:t>Terraform Cloud</a:t>
            </a:r>
            <a:br>
              <a:rPr lang="en-US" dirty="0"/>
            </a:br>
            <a:r>
              <a:rPr lang="en-US" dirty="0">
                <a:solidFill>
                  <a:srgbClr val="389954"/>
                </a:solidFill>
              </a:rPr>
              <a:t>Settings Tab</a:t>
            </a:r>
          </a:p>
        </p:txBody>
      </p:sp>
      <p:pic>
        <p:nvPicPr>
          <p:cNvPr id="5" name="Picture 4">
            <a:extLst>
              <a:ext uri="{FF2B5EF4-FFF2-40B4-BE49-F238E27FC236}">
                <a16:creationId xmlns:a16="http://schemas.microsoft.com/office/drawing/2014/main" id="{9B5CF87B-7EF1-C244-92AD-169E7BBCC83F}"/>
              </a:ext>
            </a:extLst>
          </p:cNvPr>
          <p:cNvPicPr>
            <a:picLocks noChangeAspect="1"/>
          </p:cNvPicPr>
          <p:nvPr/>
        </p:nvPicPr>
        <p:blipFill>
          <a:blip r:embed="rId2"/>
          <a:stretch>
            <a:fillRect/>
          </a:stretch>
        </p:blipFill>
        <p:spPr>
          <a:xfrm>
            <a:off x="5527146" y="463137"/>
            <a:ext cx="7832594" cy="6468531"/>
          </a:xfrm>
          <a:prstGeom prst="rect">
            <a:avLst/>
          </a:prstGeom>
        </p:spPr>
      </p:pic>
    </p:spTree>
    <p:extLst>
      <p:ext uri="{BB962C8B-B14F-4D97-AF65-F5344CB8AC3E}">
        <p14:creationId xmlns:p14="http://schemas.microsoft.com/office/powerpoint/2010/main" val="13210505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89497" y="198319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Private Module</a:t>
            </a:r>
          </a:p>
          <a:p>
            <a:pPr marL="0" indent="0" algn="ctr">
              <a:buNone/>
            </a:pPr>
            <a:r>
              <a:rPr lang="en-US" sz="7000" b="1" dirty="0">
                <a:solidFill>
                  <a:srgbClr val="0070C0"/>
                </a:solidFill>
              </a:rPr>
              <a:t>Registry</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2389" y="1909208"/>
            <a:ext cx="4106383" cy="410638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4B67CD5-301A-6540-8E39-BDF52AE6CBE0}"/>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4989425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0368B5-92AA-8545-881D-561B3D1F51B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Private Module Registry</a:t>
            </a:r>
          </a:p>
        </p:txBody>
      </p:sp>
      <p:sp>
        <p:nvSpPr>
          <p:cNvPr id="5" name="Rounded Rectangle 4">
            <a:extLst>
              <a:ext uri="{FF2B5EF4-FFF2-40B4-BE49-F238E27FC236}">
                <a16:creationId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Cloud's </a:t>
            </a:r>
            <a:r>
              <a:rPr lang="en-US" sz="3000" dirty="0">
                <a:solidFill>
                  <a:srgbClr val="FFFF00"/>
                </a:solidFill>
              </a:rPr>
              <a:t>private module registry </a:t>
            </a:r>
            <a:r>
              <a:rPr lang="en-US" sz="3000" dirty="0"/>
              <a:t>helps you </a:t>
            </a:r>
            <a:r>
              <a:rPr lang="en-US" sz="3000" dirty="0">
                <a:solidFill>
                  <a:srgbClr val="FFFF00"/>
                </a:solidFill>
              </a:rPr>
              <a:t>share Terraform modules </a:t>
            </a:r>
            <a:r>
              <a:rPr lang="en-US" sz="3000" dirty="0"/>
              <a:t>across your organization.</a:t>
            </a:r>
          </a:p>
        </p:txBody>
      </p:sp>
      <p:sp>
        <p:nvSpPr>
          <p:cNvPr id="6" name="Rounded Rectangle 5">
            <a:extLst>
              <a:ext uri="{FF2B5EF4-FFF2-40B4-BE49-F238E27FC236}">
                <a16:creationId xmlns:a16="http://schemas.microsoft.com/office/drawing/2014/main" id="{9A9E7A37-84E6-0846-B4C8-0B6A982AF693}"/>
              </a:ext>
            </a:extLst>
          </p:cNvPr>
          <p:cNvSpPr/>
          <p:nvPr/>
        </p:nvSpPr>
        <p:spPr>
          <a:xfrm>
            <a:off x="271305" y="2097847"/>
            <a:ext cx="6842928" cy="211241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It includes support for </a:t>
            </a:r>
            <a:r>
              <a:rPr lang="en-US" sz="2800" dirty="0">
                <a:solidFill>
                  <a:srgbClr val="FFFF00"/>
                </a:solidFill>
              </a:rPr>
              <a:t>module versioning</a:t>
            </a:r>
            <a:r>
              <a:rPr lang="en-US" sz="2800" dirty="0"/>
              <a:t>, a </a:t>
            </a:r>
            <a:r>
              <a:rPr lang="en-US" sz="2800" dirty="0">
                <a:solidFill>
                  <a:srgbClr val="FFFF00"/>
                </a:solidFill>
              </a:rPr>
              <a:t>searchable and filterable list of available modules</a:t>
            </a:r>
            <a:r>
              <a:rPr lang="en-US" sz="2800" dirty="0"/>
              <a:t>, and a </a:t>
            </a:r>
            <a:r>
              <a:rPr lang="en-US" sz="2800" dirty="0">
                <a:solidFill>
                  <a:srgbClr val="FFFF00"/>
                </a:solidFill>
              </a:rPr>
              <a:t>configuration designer </a:t>
            </a:r>
            <a:r>
              <a:rPr lang="en-US" sz="2800" dirty="0"/>
              <a:t>to help you build new workspaces faster.</a:t>
            </a:r>
          </a:p>
        </p:txBody>
      </p:sp>
      <p:sp>
        <p:nvSpPr>
          <p:cNvPr id="8" name="Rounded Rectangle 7">
            <a:extLst>
              <a:ext uri="{FF2B5EF4-FFF2-40B4-BE49-F238E27FC236}">
                <a16:creationId xmlns:a16="http://schemas.microsoft.com/office/drawing/2014/main" id="{3B343A15-22A5-784D-BC4E-220C09E6645A}"/>
              </a:ext>
            </a:extLst>
          </p:cNvPr>
          <p:cNvSpPr/>
          <p:nvPr/>
        </p:nvSpPr>
        <p:spPr>
          <a:xfrm>
            <a:off x="271305" y="4632290"/>
            <a:ext cx="6842928" cy="241258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By design, the private module registry works </a:t>
            </a:r>
            <a:r>
              <a:rPr lang="en-US" sz="2800" dirty="0">
                <a:solidFill>
                  <a:srgbClr val="FFFF00"/>
                </a:solidFill>
              </a:rPr>
              <a:t>much like the public Terraform Registry</a:t>
            </a:r>
            <a:r>
              <a:rPr lang="en-US" sz="2800" dirty="0"/>
              <a:t>. If you're already used the public registry, Terraform Cloud's registry will feel familiar.</a:t>
            </a:r>
          </a:p>
        </p:txBody>
      </p:sp>
      <p:pic>
        <p:nvPicPr>
          <p:cNvPr id="9" name="Picture 8">
            <a:extLst>
              <a:ext uri="{FF2B5EF4-FFF2-40B4-BE49-F238E27FC236}">
                <a16:creationId xmlns:a16="http://schemas.microsoft.com/office/drawing/2014/main" id="{2DAD65FF-18BB-5F48-86A5-8A8D475D7940}"/>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id="{2EA4664C-058F-6245-B85E-202235F31CB5}"/>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id="{6EEC9B8C-A72E-AA4B-B8CB-8441379995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7701" y="2375921"/>
            <a:ext cx="1231900" cy="1231900"/>
          </a:xfrm>
          <a:prstGeom prst="rect">
            <a:avLst/>
          </a:prstGeom>
        </p:spPr>
      </p:pic>
      <p:sp>
        <p:nvSpPr>
          <p:cNvPr id="12" name="TextBox 11">
            <a:extLst>
              <a:ext uri="{FF2B5EF4-FFF2-40B4-BE49-F238E27FC236}">
                <a16:creationId xmlns:a16="http://schemas.microsoft.com/office/drawing/2014/main" id="{F4EF7447-09AB-7A4B-B474-6236633CA9FF}"/>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3" name="TextBox 12">
            <a:extLst>
              <a:ext uri="{FF2B5EF4-FFF2-40B4-BE49-F238E27FC236}">
                <a16:creationId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id="{7FF6AC08-2F19-0B4C-A2D7-8051D2D96D72}"/>
              </a:ext>
            </a:extLst>
          </p:cNvPr>
          <p:cNvCxnSpPr>
            <a:stCxn id="11"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B1384D-E371-3246-A1F1-3B278CB89A7C}"/>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EB1CC1-2270-5C45-A1F8-98B4D781C4F7}"/>
              </a:ext>
            </a:extLst>
          </p:cNvPr>
          <p:cNvSpPr txBox="1"/>
          <p:nvPr/>
        </p:nvSpPr>
        <p:spPr>
          <a:xfrm>
            <a:off x="9139601" y="2658960"/>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18" name="TextBox 17">
            <a:extLst>
              <a:ext uri="{FF2B5EF4-FFF2-40B4-BE49-F238E27FC236}">
                <a16:creationId xmlns:a16="http://schemas.microsoft.com/office/drawing/2014/main" id="{8ADC834D-BC67-854A-A0CD-3BD4DB197E4A}"/>
              </a:ext>
            </a:extLst>
          </p:cNvPr>
          <p:cNvSpPr txBox="1"/>
          <p:nvPr/>
        </p:nvSpPr>
        <p:spPr>
          <a:xfrm>
            <a:off x="11038079" y="4388473"/>
            <a:ext cx="1999843" cy="646331"/>
          </a:xfrm>
          <a:prstGeom prst="rect">
            <a:avLst/>
          </a:prstGeom>
          <a:noFill/>
        </p:spPr>
        <p:txBody>
          <a:bodyPr wrap="none" rtlCol="0">
            <a:spAutoFit/>
          </a:bodyPr>
          <a:lstStyle/>
          <a:p>
            <a:pPr algn="ctr"/>
            <a:r>
              <a:rPr lang="en-US" sz="1800" dirty="0">
                <a:solidFill>
                  <a:srgbClr val="0070C0"/>
                </a:solidFill>
              </a:rPr>
              <a:t>Publish Module </a:t>
            </a:r>
          </a:p>
          <a:p>
            <a:pPr algn="ctr"/>
            <a:r>
              <a:rPr lang="en-US" sz="1800" dirty="0">
                <a:solidFill>
                  <a:srgbClr val="0070C0"/>
                </a:solidFill>
              </a:rPr>
              <a:t>on Terraform Cloud</a:t>
            </a:r>
          </a:p>
        </p:txBody>
      </p:sp>
    </p:spTree>
    <p:extLst>
      <p:ext uri="{BB962C8B-B14F-4D97-AF65-F5344CB8AC3E}">
        <p14:creationId xmlns:p14="http://schemas.microsoft.com/office/powerpoint/2010/main" val="298204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p:bldP spid="13" grpId="0"/>
      <p:bldP spid="14"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Command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980731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D3245C-36B7-8540-B5A7-C7BE35A3B53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0B92F6-EB4A-AD44-B89C-6A873C99E89B}"/>
              </a:ext>
            </a:extLst>
          </p:cNvPr>
          <p:cNvSpPr>
            <a:spLocks noGrp="1"/>
          </p:cNvSpPr>
          <p:nvPr>
            <p:ph type="title"/>
          </p:nvPr>
        </p:nvSpPr>
        <p:spPr/>
        <p:txBody>
          <a:bodyPr/>
          <a:lstStyle/>
          <a:p>
            <a:r>
              <a:rPr lang="en-US" dirty="0"/>
              <a:t>Terraform Cloud – </a:t>
            </a:r>
            <a:r>
              <a:rPr lang="en-US" dirty="0">
                <a:solidFill>
                  <a:srgbClr val="00B050"/>
                </a:solidFill>
              </a:rPr>
              <a:t>Private Module Registry</a:t>
            </a:r>
          </a:p>
        </p:txBody>
      </p:sp>
      <p:pic>
        <p:nvPicPr>
          <p:cNvPr id="3" name="Picture 2">
            <a:extLst>
              <a:ext uri="{FF2B5EF4-FFF2-40B4-BE49-F238E27FC236}">
                <a16:creationId xmlns:a16="http://schemas.microsoft.com/office/drawing/2014/main" id="{0B61DC5F-5D22-5240-A124-DB04872CA10D}"/>
              </a:ext>
            </a:extLst>
          </p:cNvPr>
          <p:cNvPicPr>
            <a:picLocks noChangeAspect="1"/>
          </p:cNvPicPr>
          <p:nvPr/>
        </p:nvPicPr>
        <p:blipFill>
          <a:blip r:embed="rId2"/>
          <a:stretch>
            <a:fillRect/>
          </a:stretch>
        </p:blipFill>
        <p:spPr>
          <a:xfrm>
            <a:off x="570016" y="1843818"/>
            <a:ext cx="13784501" cy="4541964"/>
          </a:xfrm>
          <a:prstGeom prst="rect">
            <a:avLst/>
          </a:prstGeom>
        </p:spPr>
      </p:pic>
    </p:spTree>
    <p:extLst>
      <p:ext uri="{BB962C8B-B14F-4D97-AF65-F5344CB8AC3E}">
        <p14:creationId xmlns:p14="http://schemas.microsoft.com/office/powerpoint/2010/main" val="314561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D3245C-36B7-8540-B5A7-C7BE35A3B53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0B92F6-EB4A-AD44-B89C-6A873C99E89B}"/>
              </a:ext>
            </a:extLst>
          </p:cNvPr>
          <p:cNvSpPr>
            <a:spLocks noGrp="1"/>
          </p:cNvSpPr>
          <p:nvPr>
            <p:ph type="title"/>
          </p:nvPr>
        </p:nvSpPr>
        <p:spPr>
          <a:xfrm>
            <a:off x="1005840" y="-177111"/>
            <a:ext cx="12618720" cy="1188851"/>
          </a:xfrm>
        </p:spPr>
        <p:txBody>
          <a:bodyPr/>
          <a:lstStyle/>
          <a:p>
            <a:r>
              <a:rPr lang="en-US" dirty="0"/>
              <a:t>Terraform Cloud – </a:t>
            </a:r>
            <a:r>
              <a:rPr lang="en-US" dirty="0">
                <a:solidFill>
                  <a:srgbClr val="00B050"/>
                </a:solidFill>
              </a:rPr>
              <a:t>Private Module Registry</a:t>
            </a:r>
          </a:p>
        </p:txBody>
      </p:sp>
      <p:pic>
        <p:nvPicPr>
          <p:cNvPr id="5" name="Picture 4">
            <a:extLst>
              <a:ext uri="{FF2B5EF4-FFF2-40B4-BE49-F238E27FC236}">
                <a16:creationId xmlns:a16="http://schemas.microsoft.com/office/drawing/2014/main" id="{E3DDEC36-3C30-074B-A551-A80CB5864563}"/>
              </a:ext>
            </a:extLst>
          </p:cNvPr>
          <p:cNvPicPr>
            <a:picLocks noChangeAspect="1"/>
          </p:cNvPicPr>
          <p:nvPr/>
        </p:nvPicPr>
        <p:blipFill>
          <a:blip r:embed="rId2"/>
          <a:stretch>
            <a:fillRect/>
          </a:stretch>
        </p:blipFill>
        <p:spPr>
          <a:xfrm>
            <a:off x="469075" y="875433"/>
            <a:ext cx="13692249" cy="6196660"/>
          </a:xfrm>
          <a:prstGeom prst="rect">
            <a:avLst/>
          </a:prstGeom>
        </p:spPr>
      </p:pic>
    </p:spTree>
    <p:extLst>
      <p:ext uri="{BB962C8B-B14F-4D97-AF65-F5344CB8AC3E}">
        <p14:creationId xmlns:p14="http://schemas.microsoft.com/office/powerpoint/2010/main" val="22613988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CLI Driven Workflow</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183986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0368B5-92AA-8545-881D-561B3D1F51B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Cloud - </a:t>
            </a:r>
            <a:r>
              <a:rPr lang="en-US" dirty="0">
                <a:solidFill>
                  <a:srgbClr val="00B050"/>
                </a:solidFill>
              </a:rPr>
              <a:t>CLI Driven Workflow</a:t>
            </a:r>
          </a:p>
        </p:txBody>
      </p:sp>
      <p:sp>
        <p:nvSpPr>
          <p:cNvPr id="5" name="Rounded Rectangle 4">
            <a:extLst>
              <a:ext uri="{FF2B5EF4-FFF2-40B4-BE49-F238E27FC236}">
                <a16:creationId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a:solidFill>
                  <a:srgbClr val="FFFF00"/>
                </a:solidFill>
              </a:rPr>
              <a:t>CLI-driven</a:t>
            </a:r>
            <a:r>
              <a:rPr lang="en-US" sz="3000" dirty="0"/>
              <a:t> run workflow uses </a:t>
            </a:r>
            <a:r>
              <a:rPr lang="en-US" sz="3000" dirty="0" err="1"/>
              <a:t>Terraform's</a:t>
            </a:r>
            <a:r>
              <a:rPr lang="en-US" sz="3000" dirty="0"/>
              <a:t> </a:t>
            </a:r>
            <a:r>
              <a:rPr lang="en-US" sz="3000" dirty="0">
                <a:solidFill>
                  <a:srgbClr val="FFFF00"/>
                </a:solidFill>
              </a:rPr>
              <a:t>standard CLI tools </a:t>
            </a:r>
            <a:r>
              <a:rPr lang="en-US" sz="3000" dirty="0"/>
              <a:t>to execute </a:t>
            </a:r>
            <a:r>
              <a:rPr lang="en-US" sz="3000" dirty="0">
                <a:solidFill>
                  <a:srgbClr val="FFFF00"/>
                </a:solidFill>
              </a:rPr>
              <a:t>runs</a:t>
            </a:r>
            <a:r>
              <a:rPr lang="en-US" sz="3000" dirty="0"/>
              <a:t> in Terraform Cloud.</a:t>
            </a:r>
          </a:p>
        </p:txBody>
      </p:sp>
      <p:sp>
        <p:nvSpPr>
          <p:cNvPr id="6" name="Rounded Rectangle 5">
            <a:extLst>
              <a:ext uri="{FF2B5EF4-FFF2-40B4-BE49-F238E27FC236}">
                <a16:creationId xmlns:a16="http://schemas.microsoft.com/office/drawing/2014/main" id="{9A9E7A37-84E6-0846-B4C8-0B6A982AF693}"/>
              </a:ext>
            </a:extLst>
          </p:cNvPr>
          <p:cNvSpPr/>
          <p:nvPr/>
        </p:nvSpPr>
        <p:spPr>
          <a:xfrm>
            <a:off x="271305" y="2097847"/>
            <a:ext cx="6842928" cy="10805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Terraform </a:t>
            </a:r>
            <a:r>
              <a:rPr lang="en-US" sz="2400" dirty="0">
                <a:solidFill>
                  <a:srgbClr val="FFFF00"/>
                </a:solidFill>
              </a:rPr>
              <a:t>remote backend </a:t>
            </a:r>
            <a:r>
              <a:rPr lang="en-US" sz="2400" dirty="0"/>
              <a:t>brings Terraform Cloud's collaboration features into the familiar </a:t>
            </a:r>
            <a:r>
              <a:rPr lang="en-US" sz="2400" dirty="0">
                <a:solidFill>
                  <a:srgbClr val="FFFF00"/>
                </a:solidFill>
              </a:rPr>
              <a:t>Terraform CLI workflow</a:t>
            </a:r>
          </a:p>
        </p:txBody>
      </p:sp>
      <p:pic>
        <p:nvPicPr>
          <p:cNvPr id="10" name="Picture 9">
            <a:extLst>
              <a:ext uri="{FF2B5EF4-FFF2-40B4-BE49-F238E27FC236}">
                <a16:creationId xmlns:a16="http://schemas.microsoft.com/office/drawing/2014/main" id="{2EA4664C-058F-6245-B85E-202235F31CB5}"/>
              </a:ext>
            </a:extLst>
          </p:cNvPr>
          <p:cNvPicPr>
            <a:picLocks noChangeAspect="1"/>
          </p:cNvPicPr>
          <p:nvPr/>
        </p:nvPicPr>
        <p:blipFill>
          <a:blip r:embed="rId2"/>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id="{6EEC9B8C-A72E-AA4B-B8CB-8441379995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7701" y="2375921"/>
            <a:ext cx="1231900" cy="1231900"/>
          </a:xfrm>
          <a:prstGeom prst="rect">
            <a:avLst/>
          </a:prstGeom>
        </p:spPr>
      </p:pic>
      <p:sp>
        <p:nvSpPr>
          <p:cNvPr id="13" name="TextBox 12">
            <a:extLst>
              <a:ext uri="{FF2B5EF4-FFF2-40B4-BE49-F238E27FC236}">
                <a16:creationId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id="{7FF6AC08-2F19-0B4C-A2D7-8051D2D96D72}"/>
              </a:ext>
            </a:extLst>
          </p:cNvPr>
          <p:cNvCxnSpPr>
            <a:cxnSpLocks/>
            <a:stCxn id="11" idx="3"/>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B1384D-E371-3246-A1F1-3B278CB89A7C}"/>
              </a:ext>
            </a:extLst>
          </p:cNvPr>
          <p:cNvCxnSpPr>
            <a:cxnSpLocks/>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EB1CC1-2270-5C45-A1F8-98B4D781C4F7}"/>
              </a:ext>
            </a:extLst>
          </p:cNvPr>
          <p:cNvSpPr txBox="1"/>
          <p:nvPr/>
        </p:nvSpPr>
        <p:spPr>
          <a:xfrm>
            <a:off x="9049933" y="2590713"/>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18" name="TextBox 17">
            <a:extLst>
              <a:ext uri="{FF2B5EF4-FFF2-40B4-BE49-F238E27FC236}">
                <a16:creationId xmlns:a16="http://schemas.microsoft.com/office/drawing/2014/main" id="{8ADC834D-BC67-854A-A0CD-3BD4DB197E4A}"/>
              </a:ext>
            </a:extLst>
          </p:cNvPr>
          <p:cNvSpPr txBox="1"/>
          <p:nvPr/>
        </p:nvSpPr>
        <p:spPr>
          <a:xfrm>
            <a:off x="10782401" y="4388473"/>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7" name="Graphic 6" descr="Computer with solid fill">
            <a:extLst>
              <a:ext uri="{FF2B5EF4-FFF2-40B4-BE49-F238E27FC236}">
                <a16:creationId xmlns:a16="http://schemas.microsoft.com/office/drawing/2014/main" id="{4DE89F3D-B153-914F-B8C9-F806C513AA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77001" y="2203708"/>
            <a:ext cx="1726432" cy="1726432"/>
          </a:xfrm>
          <a:prstGeom prst="rect">
            <a:avLst/>
          </a:prstGeom>
        </p:spPr>
      </p:pic>
      <p:sp>
        <p:nvSpPr>
          <p:cNvPr id="19" name="Rounded Rectangle 18">
            <a:extLst>
              <a:ext uri="{FF2B5EF4-FFF2-40B4-BE49-F238E27FC236}">
                <a16:creationId xmlns:a16="http://schemas.microsoft.com/office/drawing/2014/main" id="{EC4628B2-767A-DC47-B805-05A922066250}"/>
              </a:ext>
            </a:extLst>
          </p:cNvPr>
          <p:cNvSpPr/>
          <p:nvPr/>
        </p:nvSpPr>
        <p:spPr>
          <a:xfrm>
            <a:off x="216688" y="3403586"/>
            <a:ext cx="6842928" cy="145268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Users can start runs with the standard </a:t>
            </a:r>
            <a:r>
              <a:rPr lang="en-US" sz="2400" dirty="0">
                <a:solidFill>
                  <a:srgbClr val="FFFF00"/>
                </a:solidFill>
              </a:rPr>
              <a:t>terraform plan </a:t>
            </a:r>
            <a:r>
              <a:rPr lang="en-US" sz="2400" dirty="0"/>
              <a:t>and </a:t>
            </a:r>
            <a:r>
              <a:rPr lang="en-US" sz="2400" dirty="0">
                <a:solidFill>
                  <a:srgbClr val="FFFF00"/>
                </a:solidFill>
              </a:rPr>
              <a:t>terraform apply </a:t>
            </a:r>
            <a:r>
              <a:rPr lang="en-US" sz="2400" dirty="0"/>
              <a:t>commands, and can watch the progress of the run without leaving their terminal.</a:t>
            </a:r>
          </a:p>
        </p:txBody>
      </p:sp>
      <p:sp>
        <p:nvSpPr>
          <p:cNvPr id="21" name="Rounded Rectangle 20">
            <a:extLst>
              <a:ext uri="{FF2B5EF4-FFF2-40B4-BE49-F238E27FC236}">
                <a16:creationId xmlns:a16="http://schemas.microsoft.com/office/drawing/2014/main" id="{0014375B-E1DC-3848-B3F9-F3110F63A286}"/>
              </a:ext>
            </a:extLst>
          </p:cNvPr>
          <p:cNvSpPr/>
          <p:nvPr/>
        </p:nvSpPr>
        <p:spPr>
          <a:xfrm>
            <a:off x="216688" y="5081432"/>
            <a:ext cx="6842928" cy="207646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These </a:t>
            </a:r>
            <a:r>
              <a:rPr lang="en-US" sz="2400" dirty="0">
                <a:solidFill>
                  <a:srgbClr val="FFFF00"/>
                </a:solidFill>
              </a:rPr>
              <a:t>runs</a:t>
            </a:r>
            <a:r>
              <a:rPr lang="en-US" sz="2400" dirty="0"/>
              <a:t> execute </a:t>
            </a:r>
            <a:r>
              <a:rPr lang="en-US" sz="2400" dirty="0">
                <a:solidFill>
                  <a:srgbClr val="FFFF00"/>
                </a:solidFill>
              </a:rPr>
              <a:t>remotely in Terraform Cloud</a:t>
            </a:r>
            <a:r>
              <a:rPr lang="en-US" sz="2400" dirty="0"/>
              <a:t>; they use </a:t>
            </a:r>
            <a:r>
              <a:rPr lang="en-US" sz="2400" dirty="0">
                <a:solidFill>
                  <a:srgbClr val="FFFF00"/>
                </a:solidFill>
              </a:rPr>
              <a:t>variables</a:t>
            </a:r>
            <a:r>
              <a:rPr lang="en-US" sz="2400" dirty="0"/>
              <a:t> from the appropriate </a:t>
            </a:r>
            <a:r>
              <a:rPr lang="en-US" sz="2400" dirty="0">
                <a:solidFill>
                  <a:srgbClr val="FFFF00"/>
                </a:solidFill>
              </a:rPr>
              <a:t>workspace</a:t>
            </a:r>
            <a:r>
              <a:rPr lang="en-US" sz="2400" dirty="0"/>
              <a:t>, </a:t>
            </a:r>
            <a:r>
              <a:rPr lang="en-US" sz="2400" dirty="0">
                <a:solidFill>
                  <a:srgbClr val="FFFF00"/>
                </a:solidFill>
              </a:rPr>
              <a:t>enforce any applicable Sentinel polici</a:t>
            </a:r>
            <a:r>
              <a:rPr lang="en-US" sz="2400" dirty="0"/>
              <a:t>es, and can access Terraform Cloud's </a:t>
            </a:r>
            <a:r>
              <a:rPr lang="en-US" sz="2400" dirty="0">
                <a:solidFill>
                  <a:srgbClr val="FFFF00"/>
                </a:solidFill>
              </a:rPr>
              <a:t>private module registry</a:t>
            </a:r>
            <a:r>
              <a:rPr lang="en-US" sz="2400" dirty="0"/>
              <a:t> and remote state inputs.</a:t>
            </a:r>
          </a:p>
        </p:txBody>
      </p:sp>
      <p:sp>
        <p:nvSpPr>
          <p:cNvPr id="22" name="TextBox 21">
            <a:extLst>
              <a:ext uri="{FF2B5EF4-FFF2-40B4-BE49-F238E27FC236}">
                <a16:creationId xmlns:a16="http://schemas.microsoft.com/office/drawing/2014/main" id="{C7B04BD0-A370-084E-ADE1-7CDEEB3B6E03}"/>
              </a:ext>
            </a:extLst>
          </p:cNvPr>
          <p:cNvSpPr txBox="1"/>
          <p:nvPr/>
        </p:nvSpPr>
        <p:spPr>
          <a:xfrm>
            <a:off x="9049933" y="3054290"/>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23" name="TextBox 22">
            <a:extLst>
              <a:ext uri="{FF2B5EF4-FFF2-40B4-BE49-F238E27FC236}">
                <a16:creationId xmlns:a16="http://schemas.microsoft.com/office/drawing/2014/main" id="{AAA5D0F5-08F1-D849-82AF-815FDC3730B0}"/>
              </a:ext>
            </a:extLst>
          </p:cNvPr>
          <p:cNvSpPr txBox="1"/>
          <p:nvPr/>
        </p:nvSpPr>
        <p:spPr>
          <a:xfrm>
            <a:off x="13203433" y="2744601"/>
            <a:ext cx="1124731" cy="769441"/>
          </a:xfrm>
          <a:prstGeom prst="rect">
            <a:avLst/>
          </a:prstGeom>
          <a:noFill/>
        </p:spPr>
        <p:txBody>
          <a:bodyPr wrap="none" rtlCol="0">
            <a:spAutoFit/>
          </a:bodyPr>
          <a:lstStyle/>
          <a:p>
            <a:r>
              <a:rPr lang="en-US" dirty="0"/>
              <a:t>Local</a:t>
            </a:r>
          </a:p>
          <a:p>
            <a:r>
              <a:rPr lang="en-US" dirty="0"/>
              <a:t>Desktop</a:t>
            </a:r>
          </a:p>
        </p:txBody>
      </p:sp>
      <p:sp>
        <p:nvSpPr>
          <p:cNvPr id="3" name="Oval 2">
            <a:extLst>
              <a:ext uri="{FF2B5EF4-FFF2-40B4-BE49-F238E27FC236}">
                <a16:creationId xmlns:a16="http://schemas.microsoft.com/office/drawing/2014/main" id="{C93B202F-45FC-314F-94E3-9E7B1C5D3044}"/>
              </a:ext>
            </a:extLst>
          </p:cNvPr>
          <p:cNvSpPr/>
          <p:nvPr/>
        </p:nvSpPr>
        <p:spPr>
          <a:xfrm>
            <a:off x="7294545" y="5081432"/>
            <a:ext cx="3246120" cy="192454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maintain track of </a:t>
            </a:r>
            <a:r>
              <a:rPr lang="en-US" dirty="0">
                <a:solidFill>
                  <a:srgbClr val="FF0000"/>
                </a:solidFill>
              </a:rPr>
              <a:t>apply and destroy plans </a:t>
            </a:r>
            <a:r>
              <a:rPr lang="en-US" dirty="0"/>
              <a:t>on TF Cloud</a:t>
            </a:r>
          </a:p>
        </p:txBody>
      </p:sp>
      <p:sp>
        <p:nvSpPr>
          <p:cNvPr id="20" name="TextBox 19">
            <a:extLst>
              <a:ext uri="{FF2B5EF4-FFF2-40B4-BE49-F238E27FC236}">
                <a16:creationId xmlns:a16="http://schemas.microsoft.com/office/drawing/2014/main" id="{D027E312-8CFB-CD4C-AC73-BF4140A50E67}"/>
              </a:ext>
            </a:extLst>
          </p:cNvPr>
          <p:cNvSpPr txBox="1"/>
          <p:nvPr/>
        </p:nvSpPr>
        <p:spPr>
          <a:xfrm>
            <a:off x="9308425" y="3381604"/>
            <a:ext cx="2059594" cy="369332"/>
          </a:xfrm>
          <a:prstGeom prst="rect">
            <a:avLst/>
          </a:prstGeom>
          <a:noFill/>
        </p:spPr>
        <p:txBody>
          <a:bodyPr wrap="square" rtlCol="0">
            <a:spAutoFit/>
          </a:bodyPr>
          <a:lstStyle/>
          <a:p>
            <a:pPr algn="ctr"/>
            <a:r>
              <a:rPr lang="en-US" sz="1800" dirty="0">
                <a:solidFill>
                  <a:srgbClr val="0070C0"/>
                </a:solidFill>
              </a:rPr>
              <a:t>terraform destroy</a:t>
            </a:r>
          </a:p>
        </p:txBody>
      </p:sp>
    </p:spTree>
    <p:extLst>
      <p:ext uri="{BB962C8B-B14F-4D97-AF65-F5344CB8AC3E}">
        <p14:creationId xmlns:p14="http://schemas.microsoft.com/office/powerpoint/2010/main" val="401867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par>
                                <p:cTn id="49" presetID="2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p:bldP spid="17" grpId="0"/>
      <p:bldP spid="18" grpId="0"/>
      <p:bldP spid="19" grpId="0" animBg="1"/>
      <p:bldP spid="21" grpId="0" animBg="1"/>
      <p:bldP spid="22" grpId="0"/>
      <p:bldP spid="23" grpId="0"/>
      <p:bldP spid="3" grpId="0" animBg="1"/>
      <p:bldP spid="20"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437F87-623B-904B-8D57-5BAD87C68FE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35B5F21-BF7B-AB4D-AB56-79B8F7127471}"/>
              </a:ext>
            </a:extLst>
          </p:cNvPr>
          <p:cNvSpPr>
            <a:spLocks noGrp="1"/>
          </p:cNvSpPr>
          <p:nvPr>
            <p:ph type="title"/>
          </p:nvPr>
        </p:nvSpPr>
        <p:spPr>
          <a:xfrm>
            <a:off x="1005840" y="-183388"/>
            <a:ext cx="12618720" cy="1188851"/>
          </a:xfrm>
        </p:spPr>
        <p:txBody>
          <a:bodyPr/>
          <a:lstStyle/>
          <a:p>
            <a:r>
              <a:rPr lang="en-US" dirty="0"/>
              <a:t>Terraform Cloud - </a:t>
            </a:r>
            <a:r>
              <a:rPr lang="en-US" dirty="0">
                <a:solidFill>
                  <a:srgbClr val="00B050"/>
                </a:solidFill>
              </a:rPr>
              <a:t>CLI Driven Workflow</a:t>
            </a:r>
            <a:endParaRPr lang="en-US" dirty="0"/>
          </a:p>
        </p:txBody>
      </p:sp>
      <p:sp>
        <p:nvSpPr>
          <p:cNvPr id="7" name="Oval 6">
            <a:extLst>
              <a:ext uri="{FF2B5EF4-FFF2-40B4-BE49-F238E27FC236}">
                <a16:creationId xmlns:a16="http://schemas.microsoft.com/office/drawing/2014/main" id="{73EE2BAE-BCC8-C740-AFAA-016CBC6DC64F}"/>
              </a:ext>
            </a:extLst>
          </p:cNvPr>
          <p:cNvSpPr/>
          <p:nvPr/>
        </p:nvSpPr>
        <p:spPr>
          <a:xfrm>
            <a:off x="9596175" y="3868615"/>
            <a:ext cx="4531807" cy="34666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a:t>
            </a:r>
          </a:p>
          <a:p>
            <a:pPr algn="ctr"/>
            <a:r>
              <a:rPr lang="en-US" sz="3600" dirty="0"/>
              <a:t>Cloud as</a:t>
            </a:r>
          </a:p>
          <a:p>
            <a:pPr algn="ctr"/>
            <a:r>
              <a:rPr lang="en-US" sz="3600" dirty="0">
                <a:solidFill>
                  <a:srgbClr val="FFFF00"/>
                </a:solidFill>
              </a:rPr>
              <a:t>Backend</a:t>
            </a:r>
            <a:r>
              <a:rPr lang="en-US" sz="3600" dirty="0"/>
              <a:t> configured in</a:t>
            </a:r>
          </a:p>
          <a:p>
            <a:pPr algn="ctr"/>
            <a:r>
              <a:rPr lang="en-US" sz="3600" dirty="0"/>
              <a:t>Terraform Block</a:t>
            </a:r>
          </a:p>
        </p:txBody>
      </p:sp>
      <p:pic>
        <p:nvPicPr>
          <p:cNvPr id="3" name="Picture 2">
            <a:extLst>
              <a:ext uri="{FF2B5EF4-FFF2-40B4-BE49-F238E27FC236}">
                <a16:creationId xmlns:a16="http://schemas.microsoft.com/office/drawing/2014/main" id="{F8D5DB0F-9025-4149-BCF4-2AC67AA4D058}"/>
              </a:ext>
            </a:extLst>
          </p:cNvPr>
          <p:cNvPicPr>
            <a:picLocks noChangeAspect="1"/>
          </p:cNvPicPr>
          <p:nvPr/>
        </p:nvPicPr>
        <p:blipFill>
          <a:blip r:embed="rId2"/>
          <a:stretch>
            <a:fillRect/>
          </a:stretch>
        </p:blipFill>
        <p:spPr>
          <a:xfrm>
            <a:off x="260554" y="880642"/>
            <a:ext cx="6025946" cy="6860565"/>
          </a:xfrm>
          <a:prstGeom prst="rect">
            <a:avLst/>
          </a:prstGeom>
        </p:spPr>
      </p:pic>
      <p:sp>
        <p:nvSpPr>
          <p:cNvPr id="8" name="Rounded Rectangle 7">
            <a:extLst>
              <a:ext uri="{FF2B5EF4-FFF2-40B4-BE49-F238E27FC236}">
                <a16:creationId xmlns:a16="http://schemas.microsoft.com/office/drawing/2014/main" id="{4EAE5EEA-81D2-0744-A9F8-B2C2B898B91A}"/>
              </a:ext>
            </a:extLst>
          </p:cNvPr>
          <p:cNvSpPr/>
          <p:nvPr/>
        </p:nvSpPr>
        <p:spPr>
          <a:xfrm>
            <a:off x="502418" y="4411980"/>
            <a:ext cx="5269732" cy="1805940"/>
          </a:xfrm>
          <a:prstGeom prst="roundRect">
            <a:avLst>
              <a:gd name="adj" fmla="val 7208"/>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29816CD-5A50-CA4D-80C5-8EFA69C67AAC}"/>
              </a:ext>
            </a:extLst>
          </p:cNvPr>
          <p:cNvCxnSpPr>
            <a:stCxn id="7" idx="2"/>
            <a:endCxn id="8" idx="3"/>
          </p:cNvCxnSpPr>
          <p:nvPr/>
        </p:nvCxnSpPr>
        <p:spPr>
          <a:xfrm flipH="1" flipV="1">
            <a:off x="5772150" y="5314950"/>
            <a:ext cx="3824025" cy="287006"/>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367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0FDEFC-B7F5-0F40-BF37-926D123C2F3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8A218F4-A6A6-C649-8306-5E3C7DAC7DD4}"/>
              </a:ext>
            </a:extLst>
          </p:cNvPr>
          <p:cNvSpPr>
            <a:spLocks noGrp="1"/>
          </p:cNvSpPr>
          <p:nvPr>
            <p:ph type="title"/>
          </p:nvPr>
        </p:nvSpPr>
        <p:spPr>
          <a:xfrm>
            <a:off x="1005840" y="-214298"/>
            <a:ext cx="12618720" cy="1188851"/>
          </a:xfrm>
        </p:spPr>
        <p:txBody>
          <a:bodyPr/>
          <a:lstStyle/>
          <a:p>
            <a:r>
              <a:rPr lang="en-US" dirty="0"/>
              <a:t>Terraform Cloud - </a:t>
            </a:r>
            <a:r>
              <a:rPr lang="en-US" dirty="0">
                <a:solidFill>
                  <a:srgbClr val="00B050"/>
                </a:solidFill>
              </a:rPr>
              <a:t>CLI Driven Workflow</a:t>
            </a:r>
            <a:endParaRPr lang="en-US" dirty="0"/>
          </a:p>
        </p:txBody>
      </p:sp>
      <p:pic>
        <p:nvPicPr>
          <p:cNvPr id="3" name="Picture 2">
            <a:extLst>
              <a:ext uri="{FF2B5EF4-FFF2-40B4-BE49-F238E27FC236}">
                <a16:creationId xmlns:a16="http://schemas.microsoft.com/office/drawing/2014/main" id="{C2C18651-DDF7-BA48-BB90-D0432BA4AE41}"/>
              </a:ext>
            </a:extLst>
          </p:cNvPr>
          <p:cNvPicPr>
            <a:picLocks noChangeAspect="1"/>
          </p:cNvPicPr>
          <p:nvPr/>
        </p:nvPicPr>
        <p:blipFill>
          <a:blip r:embed="rId2"/>
          <a:stretch>
            <a:fillRect/>
          </a:stretch>
        </p:blipFill>
        <p:spPr>
          <a:xfrm>
            <a:off x="1417320" y="640648"/>
            <a:ext cx="12207240" cy="6579517"/>
          </a:xfrm>
          <a:prstGeom prst="rect">
            <a:avLst/>
          </a:prstGeom>
        </p:spPr>
      </p:pic>
    </p:spTree>
    <p:extLst>
      <p:ext uri="{BB962C8B-B14F-4D97-AF65-F5344CB8AC3E}">
        <p14:creationId xmlns:p14="http://schemas.microsoft.com/office/powerpoint/2010/main" val="4923718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0A3F7-03CD-4D45-AF8E-4A86E0F4F79A}"/>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5C80285C-9EC6-7B4A-8E8D-236D36C14166}"/>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6747296-9EC8-644E-A83D-B55E6061A8B9}"/>
              </a:ext>
            </a:extLst>
          </p:cNvPr>
          <p:cNvSpPr>
            <a:spLocks noGrp="1"/>
          </p:cNvSpPr>
          <p:nvPr>
            <p:ph type="title"/>
          </p:nvPr>
        </p:nvSpPr>
        <p:spPr>
          <a:xfrm>
            <a:off x="502920" y="-126269"/>
            <a:ext cx="12618720" cy="1188851"/>
          </a:xfrm>
        </p:spPr>
        <p:txBody>
          <a:bodyPr/>
          <a:lstStyle/>
          <a:p>
            <a:r>
              <a:rPr lang="en-US" dirty="0"/>
              <a:t>Terraform Cloud - </a:t>
            </a:r>
            <a:r>
              <a:rPr lang="en-US" dirty="0">
                <a:solidFill>
                  <a:srgbClr val="00B050"/>
                </a:solidFill>
              </a:rPr>
              <a:t>CLI Driven Workflow</a:t>
            </a:r>
            <a:endParaRPr lang="en-US" dirty="0"/>
          </a:p>
        </p:txBody>
      </p:sp>
      <p:pic>
        <p:nvPicPr>
          <p:cNvPr id="5" name="Picture 4">
            <a:extLst>
              <a:ext uri="{FF2B5EF4-FFF2-40B4-BE49-F238E27FC236}">
                <a16:creationId xmlns:a16="http://schemas.microsoft.com/office/drawing/2014/main" id="{3E26A920-8F87-B943-9111-060CF046C3BE}"/>
              </a:ext>
            </a:extLst>
          </p:cNvPr>
          <p:cNvPicPr>
            <a:picLocks noChangeAspect="1"/>
          </p:cNvPicPr>
          <p:nvPr/>
        </p:nvPicPr>
        <p:blipFill>
          <a:blip r:embed="rId2"/>
          <a:stretch>
            <a:fillRect/>
          </a:stretch>
        </p:blipFill>
        <p:spPr>
          <a:xfrm>
            <a:off x="891540" y="921463"/>
            <a:ext cx="12081510" cy="6386673"/>
          </a:xfrm>
          <a:prstGeom prst="rect">
            <a:avLst/>
          </a:prstGeom>
        </p:spPr>
      </p:pic>
    </p:spTree>
    <p:extLst>
      <p:ext uri="{BB962C8B-B14F-4D97-AF65-F5344CB8AC3E}">
        <p14:creationId xmlns:p14="http://schemas.microsoft.com/office/powerpoint/2010/main" val="3590665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CB2FCE-5F9A-1B4C-AA0D-EA5746A27527}"/>
              </a:ext>
            </a:extLst>
          </p:cNvPr>
          <p:cNvSpPr>
            <a:spLocks noGrp="1"/>
          </p:cNvSpPr>
          <p:nvPr>
            <p:ph type="ftr" sz="quarter" idx="10"/>
          </p:nvPr>
        </p:nvSpPr>
        <p:spPr/>
        <p:txBody>
          <a:bodyPr/>
          <a:lstStyle/>
          <a:p>
            <a:pPr algn="l"/>
            <a:r>
              <a:rPr lang="en-US" dirty="0"/>
              <a:t>© </a:t>
            </a:r>
            <a:endParaRPr lang="en-GB" dirty="0"/>
          </a:p>
        </p:txBody>
      </p:sp>
      <p:pic>
        <p:nvPicPr>
          <p:cNvPr id="5" name="Content Placeholder 4">
            <a:extLst>
              <a:ext uri="{FF2B5EF4-FFF2-40B4-BE49-F238E27FC236}">
                <a16:creationId xmlns:a16="http://schemas.microsoft.com/office/drawing/2014/main" id="{900635BF-E2F2-0444-8716-1000692328C0}"/>
              </a:ext>
            </a:extLst>
          </p:cNvPr>
          <p:cNvPicPr>
            <a:picLocks noGrp="1" noChangeAspect="1"/>
          </p:cNvPicPr>
          <p:nvPr>
            <p:ph idx="1"/>
          </p:nvPr>
        </p:nvPicPr>
        <p:blipFill>
          <a:blip r:embed="rId2"/>
          <a:stretch>
            <a:fillRect/>
          </a:stretch>
        </p:blipFill>
        <p:spPr>
          <a:xfrm>
            <a:off x="3378200" y="2266950"/>
            <a:ext cx="7874000" cy="4699000"/>
          </a:xfrm>
          <a:prstGeom prst="rect">
            <a:avLst/>
          </a:prstGeom>
        </p:spPr>
      </p:pic>
      <p:sp>
        <p:nvSpPr>
          <p:cNvPr id="4" name="Title 3">
            <a:extLst>
              <a:ext uri="{FF2B5EF4-FFF2-40B4-BE49-F238E27FC236}">
                <a16:creationId xmlns:a16="http://schemas.microsoft.com/office/drawing/2014/main" id="{9D083C2D-4BD2-4842-BADF-263BE5F7BD26}"/>
              </a:ext>
            </a:extLst>
          </p:cNvPr>
          <p:cNvSpPr>
            <a:spLocks noGrp="1"/>
          </p:cNvSpPr>
          <p:nvPr>
            <p:ph type="title"/>
          </p:nvPr>
        </p:nvSpPr>
        <p:spPr>
          <a:xfrm>
            <a:off x="594360" y="223136"/>
            <a:ext cx="13224510" cy="1188851"/>
          </a:xfrm>
        </p:spPr>
        <p:txBody>
          <a:bodyPr>
            <a:normAutofit fontScale="90000"/>
          </a:bodyPr>
          <a:lstStyle/>
          <a:p>
            <a:r>
              <a:rPr lang="en-US" dirty="0"/>
              <a:t>Terraform Cloud - </a:t>
            </a:r>
            <a:r>
              <a:rPr lang="en-US" dirty="0">
                <a:solidFill>
                  <a:srgbClr val="00B050"/>
                </a:solidFill>
              </a:rPr>
              <a:t>CLI Driven Workflow – States Tab</a:t>
            </a:r>
            <a:endParaRPr lang="en-US" dirty="0"/>
          </a:p>
        </p:txBody>
      </p:sp>
    </p:spTree>
    <p:extLst>
      <p:ext uri="{BB962C8B-B14F-4D97-AF65-F5344CB8AC3E}">
        <p14:creationId xmlns:p14="http://schemas.microsoft.com/office/powerpoint/2010/main" val="30268397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Sentinel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D1BB3B1-81FB-D248-B60E-EC0EFF7DC0D6}"/>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4422334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2E532B-41A8-AE43-BDD2-C2E89D8D9ED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7EFEE94-F700-274F-A9F7-346DA5761756}"/>
              </a:ext>
            </a:extLst>
          </p:cNvPr>
          <p:cNvSpPr>
            <a:spLocks noGrp="1"/>
          </p:cNvSpPr>
          <p:nvPr>
            <p:ph type="title"/>
          </p:nvPr>
        </p:nvSpPr>
        <p:spPr/>
        <p:txBody>
          <a:bodyPr/>
          <a:lstStyle/>
          <a:p>
            <a:r>
              <a:rPr lang="en-US" dirty="0"/>
              <a:t>What is Sentinel ?</a:t>
            </a:r>
          </a:p>
        </p:txBody>
      </p:sp>
      <p:sp>
        <p:nvSpPr>
          <p:cNvPr id="7" name="Oval 6">
            <a:extLst>
              <a:ext uri="{FF2B5EF4-FFF2-40B4-BE49-F238E27FC236}">
                <a16:creationId xmlns:a16="http://schemas.microsoft.com/office/drawing/2014/main" id="{5A4CE607-8458-7B45-B57C-444B2E559DDD}"/>
              </a:ext>
            </a:extLst>
          </p:cNvPr>
          <p:cNvSpPr/>
          <p:nvPr/>
        </p:nvSpPr>
        <p:spPr>
          <a:xfrm>
            <a:off x="462224"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Sentinel is an embedded </a:t>
            </a:r>
            <a:r>
              <a:rPr lang="en-US" sz="4000" dirty="0">
                <a:solidFill>
                  <a:srgbClr val="FFFF00"/>
                </a:solidFill>
              </a:rPr>
              <a:t>policy-as-code</a:t>
            </a:r>
            <a:r>
              <a:rPr lang="en-US" sz="4000" dirty="0"/>
              <a:t> framework integrated with the </a:t>
            </a:r>
            <a:r>
              <a:rPr lang="en-US" sz="4000" dirty="0" err="1"/>
              <a:t>HashiCorp</a:t>
            </a:r>
            <a:r>
              <a:rPr lang="en-US" sz="4000" dirty="0"/>
              <a:t> Enterprise products.</a:t>
            </a:r>
          </a:p>
        </p:txBody>
      </p:sp>
      <p:sp>
        <p:nvSpPr>
          <p:cNvPr id="8" name="Oval 7">
            <a:extLst>
              <a:ext uri="{FF2B5EF4-FFF2-40B4-BE49-F238E27FC236}">
                <a16:creationId xmlns:a16="http://schemas.microsoft.com/office/drawing/2014/main" id="{EC0FA0E9-9DC3-1045-BFF7-BC4B6D787006}"/>
              </a:ext>
            </a:extLst>
          </p:cNvPr>
          <p:cNvSpPr/>
          <p:nvPr/>
        </p:nvSpPr>
        <p:spPr>
          <a:xfrm>
            <a:off x="8050403"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It enables </a:t>
            </a:r>
            <a:r>
              <a:rPr lang="en-US" sz="4000" dirty="0">
                <a:solidFill>
                  <a:srgbClr val="FFFF00"/>
                </a:solidFill>
              </a:rPr>
              <a:t>fine-grained, logic-based policy decisions, </a:t>
            </a:r>
            <a:r>
              <a:rPr lang="en-US" sz="4000" dirty="0"/>
              <a:t>and can be extended to use information from external sources.</a:t>
            </a:r>
          </a:p>
        </p:txBody>
      </p:sp>
    </p:spTree>
    <p:extLst>
      <p:ext uri="{BB962C8B-B14F-4D97-AF65-F5344CB8AC3E}">
        <p14:creationId xmlns:p14="http://schemas.microsoft.com/office/powerpoint/2010/main" val="17103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120808744"/>
              </p:ext>
            </p:extLst>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3990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08BABB-2206-714D-AC8F-2565DDC2B56D}"/>
              </a:ext>
            </a:extLst>
          </p:cNvPr>
          <p:cNvSpPr>
            <a:spLocks noGrp="1"/>
          </p:cNvSpPr>
          <p:nvPr>
            <p:ph type="ftr" sz="quarter" idx="10"/>
          </p:nvPr>
        </p:nvSpPr>
        <p:spPr/>
        <p:txBody>
          <a:bodyPr/>
          <a:lstStyle/>
          <a:p>
            <a:pPr algn="l"/>
            <a:r>
              <a:rPr lang="en-US" dirty="0"/>
              <a:t>© </a:t>
            </a:r>
            <a:endParaRPr lang="en-GB" dirty="0"/>
          </a:p>
        </p:txBody>
      </p:sp>
      <p:sp>
        <p:nvSpPr>
          <p:cNvPr id="10" name="Title 3">
            <a:extLst>
              <a:ext uri="{FF2B5EF4-FFF2-40B4-BE49-F238E27FC236}">
                <a16:creationId xmlns:a16="http://schemas.microsoft.com/office/drawing/2014/main" id="{1DF2BC8B-6AAB-8343-B66E-6FB35547D8CE}"/>
              </a:ext>
            </a:extLst>
          </p:cNvPr>
          <p:cNvSpPr>
            <a:spLocks noGrp="1"/>
          </p:cNvSpPr>
          <p:nvPr>
            <p:ph type="title"/>
          </p:nvPr>
        </p:nvSpPr>
        <p:spPr>
          <a:xfrm>
            <a:off x="8182874" y="0"/>
            <a:ext cx="6218925" cy="1188851"/>
          </a:xfrm>
        </p:spPr>
        <p:txBody>
          <a:bodyPr>
            <a:normAutofit/>
          </a:bodyPr>
          <a:lstStyle/>
          <a:p>
            <a:r>
              <a:rPr lang="en-US" dirty="0"/>
              <a:t>Sentinel Policies</a:t>
            </a:r>
          </a:p>
        </p:txBody>
      </p:sp>
      <p:sp>
        <p:nvSpPr>
          <p:cNvPr id="7" name="Oval 6">
            <a:extLst>
              <a:ext uri="{FF2B5EF4-FFF2-40B4-BE49-F238E27FC236}">
                <a16:creationId xmlns:a16="http://schemas.microsoft.com/office/drawing/2014/main" id="{50319FC5-7913-9742-9CA1-75CEC69B3ED8}"/>
              </a:ext>
            </a:extLst>
          </p:cNvPr>
          <p:cNvSpPr/>
          <p:nvPr/>
        </p:nvSpPr>
        <p:spPr>
          <a:xfrm>
            <a:off x="10346536" y="2359479"/>
            <a:ext cx="3577214" cy="30044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Sentinel Policies</a:t>
            </a:r>
          </a:p>
        </p:txBody>
      </p:sp>
      <p:pic>
        <p:nvPicPr>
          <p:cNvPr id="3" name="Picture 2">
            <a:extLst>
              <a:ext uri="{FF2B5EF4-FFF2-40B4-BE49-F238E27FC236}">
                <a16:creationId xmlns:a16="http://schemas.microsoft.com/office/drawing/2014/main" id="{AAD678B5-635C-474D-9BE6-D24F3FADC908}"/>
              </a:ext>
            </a:extLst>
          </p:cNvPr>
          <p:cNvPicPr>
            <a:picLocks noChangeAspect="1"/>
          </p:cNvPicPr>
          <p:nvPr/>
        </p:nvPicPr>
        <p:blipFill>
          <a:blip r:embed="rId2"/>
          <a:stretch>
            <a:fillRect/>
          </a:stretch>
        </p:blipFill>
        <p:spPr>
          <a:xfrm>
            <a:off x="143691" y="948690"/>
            <a:ext cx="8840289" cy="6542593"/>
          </a:xfrm>
          <a:prstGeom prst="rect">
            <a:avLst/>
          </a:prstGeom>
        </p:spPr>
      </p:pic>
    </p:spTree>
    <p:extLst>
      <p:ext uri="{BB962C8B-B14F-4D97-AF65-F5344CB8AC3E}">
        <p14:creationId xmlns:p14="http://schemas.microsoft.com/office/powerpoint/2010/main" val="8288010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FB2074-5822-054E-9239-704671DB7B6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8430D6B-E672-9347-A9B1-76D3EAB027EE}"/>
              </a:ext>
            </a:extLst>
          </p:cNvPr>
          <p:cNvSpPr>
            <a:spLocks noGrp="1"/>
          </p:cNvSpPr>
          <p:nvPr>
            <p:ph type="title"/>
          </p:nvPr>
        </p:nvSpPr>
        <p:spPr/>
        <p:txBody>
          <a:bodyPr>
            <a:normAutofit/>
          </a:bodyPr>
          <a:lstStyle/>
          <a:p>
            <a:r>
              <a:rPr lang="en-US" dirty="0"/>
              <a:t>Sentinel Enforcement Mode - </a:t>
            </a:r>
            <a:r>
              <a:rPr lang="en-US" dirty="0">
                <a:solidFill>
                  <a:srgbClr val="00B050"/>
                </a:solidFill>
              </a:rPr>
              <a:t>Advisory</a:t>
            </a:r>
          </a:p>
        </p:txBody>
      </p:sp>
      <p:pic>
        <p:nvPicPr>
          <p:cNvPr id="6" name="Picture 5">
            <a:extLst>
              <a:ext uri="{FF2B5EF4-FFF2-40B4-BE49-F238E27FC236}">
                <a16:creationId xmlns:a16="http://schemas.microsoft.com/office/drawing/2014/main" id="{B791DDB1-39A9-5C4A-ACDC-7A6E03868284}"/>
              </a:ext>
            </a:extLst>
          </p:cNvPr>
          <p:cNvPicPr>
            <a:picLocks noChangeAspect="1"/>
          </p:cNvPicPr>
          <p:nvPr/>
        </p:nvPicPr>
        <p:blipFill>
          <a:blip r:embed="rId2"/>
          <a:stretch>
            <a:fillRect/>
          </a:stretch>
        </p:blipFill>
        <p:spPr>
          <a:xfrm>
            <a:off x="1758950" y="1638300"/>
            <a:ext cx="11112500" cy="4953000"/>
          </a:xfrm>
          <a:prstGeom prst="rect">
            <a:avLst/>
          </a:prstGeom>
        </p:spPr>
      </p:pic>
    </p:spTree>
    <p:extLst>
      <p:ext uri="{BB962C8B-B14F-4D97-AF65-F5344CB8AC3E}">
        <p14:creationId xmlns:p14="http://schemas.microsoft.com/office/powerpoint/2010/main" val="2786006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6F1095-7A84-014C-B419-E850A150621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2F758CE-BAE3-C54D-B9F3-765702EDB5A5}"/>
              </a:ext>
            </a:extLst>
          </p:cNvPr>
          <p:cNvSpPr>
            <a:spLocks noGrp="1"/>
          </p:cNvSpPr>
          <p:nvPr>
            <p:ph type="title"/>
          </p:nvPr>
        </p:nvSpPr>
        <p:spPr/>
        <p:txBody>
          <a:bodyPr>
            <a:normAutofit fontScale="90000"/>
          </a:bodyPr>
          <a:lstStyle/>
          <a:p>
            <a:r>
              <a:rPr lang="en-US" dirty="0"/>
              <a:t>Sentinel Enforcement Mode – </a:t>
            </a:r>
            <a:r>
              <a:rPr lang="en-US" dirty="0">
                <a:solidFill>
                  <a:srgbClr val="00B050"/>
                </a:solidFill>
              </a:rPr>
              <a:t>Soft-Mandatory</a:t>
            </a:r>
          </a:p>
        </p:txBody>
      </p:sp>
      <p:pic>
        <p:nvPicPr>
          <p:cNvPr id="5" name="Picture 4">
            <a:extLst>
              <a:ext uri="{FF2B5EF4-FFF2-40B4-BE49-F238E27FC236}">
                <a16:creationId xmlns:a16="http://schemas.microsoft.com/office/drawing/2014/main" id="{8883A863-4EFF-204E-90B9-D7760343FB5C}"/>
              </a:ext>
            </a:extLst>
          </p:cNvPr>
          <p:cNvPicPr>
            <a:picLocks noChangeAspect="1"/>
          </p:cNvPicPr>
          <p:nvPr/>
        </p:nvPicPr>
        <p:blipFill>
          <a:blip r:embed="rId2"/>
          <a:stretch>
            <a:fillRect/>
          </a:stretch>
        </p:blipFill>
        <p:spPr>
          <a:xfrm>
            <a:off x="2541270" y="1168400"/>
            <a:ext cx="9547860" cy="5973016"/>
          </a:xfrm>
          <a:prstGeom prst="rect">
            <a:avLst/>
          </a:prstGeom>
        </p:spPr>
      </p:pic>
    </p:spTree>
    <p:extLst>
      <p:ext uri="{BB962C8B-B14F-4D97-AF65-F5344CB8AC3E}">
        <p14:creationId xmlns:p14="http://schemas.microsoft.com/office/powerpoint/2010/main" val="3791373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6F1095-7A84-014C-B419-E850A150621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2F758CE-BAE3-C54D-B9F3-765702EDB5A5}"/>
              </a:ext>
            </a:extLst>
          </p:cNvPr>
          <p:cNvSpPr>
            <a:spLocks noGrp="1"/>
          </p:cNvSpPr>
          <p:nvPr>
            <p:ph type="title"/>
          </p:nvPr>
        </p:nvSpPr>
        <p:spPr>
          <a:xfrm>
            <a:off x="199034" y="2924436"/>
            <a:ext cx="6823710" cy="1188851"/>
          </a:xfrm>
        </p:spPr>
        <p:txBody>
          <a:bodyPr>
            <a:normAutofit fontScale="90000"/>
          </a:bodyPr>
          <a:lstStyle/>
          <a:p>
            <a:r>
              <a:rPr lang="en-US" dirty="0"/>
              <a:t>Sentinel Enforcement Mode – </a:t>
            </a:r>
            <a:r>
              <a:rPr lang="en-US" dirty="0">
                <a:solidFill>
                  <a:srgbClr val="00B050"/>
                </a:solidFill>
              </a:rPr>
              <a:t>Hard-Mandatory</a:t>
            </a:r>
          </a:p>
        </p:txBody>
      </p:sp>
      <p:pic>
        <p:nvPicPr>
          <p:cNvPr id="3" name="Picture 2">
            <a:extLst>
              <a:ext uri="{FF2B5EF4-FFF2-40B4-BE49-F238E27FC236}">
                <a16:creationId xmlns:a16="http://schemas.microsoft.com/office/drawing/2014/main" id="{CC15EAEE-4429-AA4E-A7DD-6DA7575FFC05}"/>
              </a:ext>
            </a:extLst>
          </p:cNvPr>
          <p:cNvPicPr>
            <a:picLocks noChangeAspect="1"/>
          </p:cNvPicPr>
          <p:nvPr/>
        </p:nvPicPr>
        <p:blipFill>
          <a:blip r:embed="rId2"/>
          <a:stretch>
            <a:fillRect/>
          </a:stretch>
        </p:blipFill>
        <p:spPr>
          <a:xfrm>
            <a:off x="6663194" y="318527"/>
            <a:ext cx="7567651" cy="6675921"/>
          </a:xfrm>
          <a:prstGeom prst="rect">
            <a:avLst/>
          </a:prstGeom>
        </p:spPr>
      </p:pic>
    </p:spTree>
    <p:extLst>
      <p:ext uri="{BB962C8B-B14F-4D97-AF65-F5344CB8AC3E}">
        <p14:creationId xmlns:p14="http://schemas.microsoft.com/office/powerpoint/2010/main" val="35994361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C00B45-10C9-EA49-B0AA-44F1540FBC8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AFE7EA-C5AD-A64B-8217-91594DB452AC}"/>
              </a:ext>
            </a:extLst>
          </p:cNvPr>
          <p:cNvSpPr>
            <a:spLocks noGrp="1"/>
          </p:cNvSpPr>
          <p:nvPr>
            <p:ph type="title"/>
          </p:nvPr>
        </p:nvSpPr>
        <p:spPr>
          <a:xfrm>
            <a:off x="1005840" y="50243"/>
            <a:ext cx="12618720" cy="1188851"/>
          </a:xfrm>
        </p:spPr>
        <p:txBody>
          <a:bodyPr/>
          <a:lstStyle/>
          <a:p>
            <a:r>
              <a:rPr lang="en-US" dirty="0"/>
              <a:t>Sentinel – </a:t>
            </a:r>
            <a:r>
              <a:rPr lang="en-US" dirty="0">
                <a:solidFill>
                  <a:srgbClr val="00B050"/>
                </a:solidFill>
              </a:rPr>
              <a:t>CIS Policies</a:t>
            </a:r>
          </a:p>
        </p:txBody>
      </p:sp>
      <p:pic>
        <p:nvPicPr>
          <p:cNvPr id="3" name="Picture 2">
            <a:extLst>
              <a:ext uri="{FF2B5EF4-FFF2-40B4-BE49-F238E27FC236}">
                <a16:creationId xmlns:a16="http://schemas.microsoft.com/office/drawing/2014/main" id="{7E23A9B2-8F91-2646-981B-E7FC15C1D675}"/>
              </a:ext>
            </a:extLst>
          </p:cNvPr>
          <p:cNvPicPr>
            <a:picLocks noChangeAspect="1"/>
          </p:cNvPicPr>
          <p:nvPr/>
        </p:nvPicPr>
        <p:blipFill>
          <a:blip r:embed="rId2"/>
          <a:stretch>
            <a:fillRect/>
          </a:stretch>
        </p:blipFill>
        <p:spPr>
          <a:xfrm>
            <a:off x="822960" y="1316394"/>
            <a:ext cx="11715750" cy="5596812"/>
          </a:xfrm>
          <a:prstGeom prst="rect">
            <a:avLst/>
          </a:prstGeom>
        </p:spPr>
      </p:pic>
    </p:spTree>
    <p:extLst>
      <p:ext uri="{BB962C8B-B14F-4D97-AF65-F5344CB8AC3E}">
        <p14:creationId xmlns:p14="http://schemas.microsoft.com/office/powerpoint/2010/main" val="36829539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D21C5B-B60F-FA49-A8E1-0A11EF78A64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5" name="Picture 4">
            <a:extLst>
              <a:ext uri="{FF2B5EF4-FFF2-40B4-BE49-F238E27FC236}">
                <a16:creationId xmlns:a16="http://schemas.microsoft.com/office/drawing/2014/main" id="{18C19EFD-BCB5-EC40-9FEA-9137CBE33E87}"/>
              </a:ext>
            </a:extLst>
          </p:cNvPr>
          <p:cNvPicPr>
            <a:picLocks noChangeAspect="1"/>
          </p:cNvPicPr>
          <p:nvPr/>
        </p:nvPicPr>
        <p:blipFill>
          <a:blip r:embed="rId2"/>
          <a:stretch>
            <a:fillRect/>
          </a:stretch>
        </p:blipFill>
        <p:spPr>
          <a:xfrm>
            <a:off x="322670" y="1175582"/>
            <a:ext cx="4292419" cy="6294120"/>
          </a:xfrm>
          <a:prstGeom prst="rect">
            <a:avLst/>
          </a:prstGeom>
        </p:spPr>
      </p:pic>
    </p:spTree>
    <p:extLst>
      <p:ext uri="{BB962C8B-B14F-4D97-AF65-F5344CB8AC3E}">
        <p14:creationId xmlns:p14="http://schemas.microsoft.com/office/powerpoint/2010/main" val="40321777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3DA462-3974-E546-BAA3-F0AA784036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dirty="0"/>
              <a:t>ALL LIVE SLIDES ARE BEFORE THIS SLIDE</a:t>
            </a:r>
          </a:p>
        </p:txBody>
      </p:sp>
    </p:spTree>
    <p:extLst>
      <p:ext uri="{BB962C8B-B14F-4D97-AF65-F5344CB8AC3E}">
        <p14:creationId xmlns:p14="http://schemas.microsoft.com/office/powerpoint/2010/main" val="3341606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2976072497"/>
              </p:ext>
            </p:extLst>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dirty="0"/>
              <a:t>Used to Initialize a working directory containing terraform config files</a:t>
            </a:r>
          </a:p>
          <a:p>
            <a:pPr marL="342900" indent="-342900">
              <a:buFont typeface="Arial" panose="020B0604020202020204" pitchFamily="34" charset="0"/>
              <a:buChar char="•"/>
            </a:pPr>
            <a:r>
              <a:rPr lang="en-IN" sz="1900" dirty="0"/>
              <a:t>This is the first command that should be run after writing a new Terraform configuration</a:t>
            </a:r>
          </a:p>
          <a:p>
            <a:pPr marL="342900" indent="-342900">
              <a:buFont typeface="Arial" panose="020B0604020202020204" pitchFamily="34" charset="0"/>
              <a:buChar char="•"/>
            </a:pPr>
            <a:r>
              <a:rPr lang="en-IN" sz="1900" dirty="0"/>
              <a:t>Downloads </a:t>
            </a:r>
            <a:r>
              <a:rPr lang="en-IN" sz="1900" dirty="0">
                <a:solidFill>
                  <a:srgbClr val="FFFF00"/>
                </a:solidFill>
              </a:rPr>
              <a:t>Providers</a:t>
            </a:r>
            <a:endParaRPr lang="en-US" sz="1900" dirty="0">
              <a:solidFill>
                <a:srgbClr val="FFFF00"/>
              </a:solidFill>
            </a:endParaRPr>
          </a:p>
          <a:p>
            <a:pPr marL="342900" indent="-342900">
              <a:buFont typeface="Arial" panose="020B0604020202020204" pitchFamily="34" charset="0"/>
              <a:buChar char="•"/>
            </a:pPr>
            <a:endParaRPr lang="en-US" sz="2000" dirty="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Validates the terraform configurations files in that respective directory to ensure they are </a:t>
            </a:r>
            <a:r>
              <a:rPr lang="en-US" sz="2000" dirty="0">
                <a:solidFill>
                  <a:srgbClr val="FFFF00"/>
                </a:solidFill>
              </a:rPr>
              <a:t>syntactically valid and internally consistent. </a:t>
            </a:r>
          </a:p>
          <a:p>
            <a:pPr marL="342900" indent="-342900">
              <a:buFont typeface="Arial" panose="020B0604020202020204" pitchFamily="34" charset="0"/>
              <a:buChar char="•"/>
            </a:pPr>
            <a:endParaRPr lang="en-US" sz="2000" dirty="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Creates an execution plan</a:t>
            </a:r>
          </a:p>
          <a:p>
            <a:pPr marL="342900" indent="-342900">
              <a:buFont typeface="Arial" panose="020B0604020202020204" pitchFamily="34" charset="0"/>
              <a:buChar char="•"/>
            </a:pPr>
            <a:r>
              <a:rPr lang="en-US" sz="2000" dirty="0"/>
              <a:t>Terraform performs a refresh and determines what actions are necessary to achieve the </a:t>
            </a:r>
            <a:r>
              <a:rPr lang="en-US" sz="2000" dirty="0">
                <a:solidFill>
                  <a:srgbClr val="FFFF00"/>
                </a:solidFill>
              </a:rPr>
              <a:t>desired state </a:t>
            </a:r>
            <a:r>
              <a:rPr lang="en-US" sz="2000" dirty="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Used to apply the changes required </a:t>
            </a:r>
            <a:r>
              <a:rPr lang="en-US" sz="2000" dirty="0">
                <a:solidFill>
                  <a:srgbClr val="FFFF00"/>
                </a:solidFill>
              </a:rPr>
              <a:t>to reach the desired state</a:t>
            </a:r>
            <a:r>
              <a:rPr lang="en-US" sz="2000" dirty="0"/>
              <a:t> of the configuration.</a:t>
            </a:r>
          </a:p>
          <a:p>
            <a:pPr marL="342900" indent="-342900">
              <a:buFont typeface="Arial" panose="020B0604020202020204" pitchFamily="34" charset="0"/>
              <a:buChar char="•"/>
            </a:pPr>
            <a:r>
              <a:rPr lang="en-IN" sz="2000" dirty="0"/>
              <a:t>By default, apply scans the current directory for the configuration and applies the changes appropriately.</a:t>
            </a:r>
            <a:endParaRPr lang="en-US" sz="2000" dirty="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t>Used to destroy the Terraform-managed infrastructure</a:t>
            </a:r>
          </a:p>
          <a:p>
            <a:pPr marL="342900" indent="-342900">
              <a:buFont typeface="Arial" panose="020B0604020202020204" pitchFamily="34" charset="0"/>
              <a:buChar char="•"/>
            </a:pPr>
            <a:r>
              <a:rPr lang="en-US" sz="2000" dirty="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5972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Language Basics</a:t>
            </a:r>
          </a:p>
          <a:p>
            <a:pPr marL="0" indent="0" algn="ctr">
              <a:buNone/>
            </a:pPr>
            <a:r>
              <a:rPr lang="en-US" sz="4000" b="1" dirty="0">
                <a:solidFill>
                  <a:srgbClr val="C00000"/>
                </a:solidFill>
              </a:rPr>
              <a:t>Theoretical but Very Important</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965769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C2F4B2-02D4-C347-9F09-F60184E955E8}"/>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dirty="0"/>
              <a:t>Code in the Terraform language is stored in </a:t>
            </a:r>
            <a:r>
              <a:rPr lang="en-IN" dirty="0">
                <a:solidFill>
                  <a:srgbClr val="7030A0"/>
                </a:solidFill>
              </a:rPr>
              <a:t>plain text files </a:t>
            </a:r>
            <a:r>
              <a:rPr lang="en-IN" dirty="0"/>
              <a:t>with the </a:t>
            </a:r>
            <a:r>
              <a:rPr lang="en-IN" dirty="0">
                <a:solidFill>
                  <a:srgbClr val="7030A0"/>
                </a:solidFill>
              </a:rPr>
              <a:t>.</a:t>
            </a:r>
            <a:r>
              <a:rPr lang="en-IN" dirty="0" err="1">
                <a:solidFill>
                  <a:srgbClr val="7030A0"/>
                </a:solidFill>
              </a:rPr>
              <a:t>tf</a:t>
            </a:r>
            <a:r>
              <a:rPr lang="en-IN" dirty="0">
                <a:solidFill>
                  <a:srgbClr val="7030A0"/>
                </a:solidFill>
              </a:rPr>
              <a:t> </a:t>
            </a:r>
            <a:r>
              <a:rPr lang="en-IN" dirty="0"/>
              <a:t>file extension.</a:t>
            </a:r>
            <a:r>
              <a:rPr lang="en-US" dirty="0"/>
              <a:t> </a:t>
            </a:r>
          </a:p>
          <a:p>
            <a:r>
              <a:rPr lang="en-US" dirty="0"/>
              <a:t>There is also a </a:t>
            </a:r>
            <a:r>
              <a:rPr lang="en-US" dirty="0">
                <a:solidFill>
                  <a:srgbClr val="7030A0"/>
                </a:solidFill>
              </a:rPr>
              <a:t>JSON-based</a:t>
            </a:r>
            <a:r>
              <a:rPr lang="en-US" dirty="0"/>
              <a:t> variant of the language that is named with the </a:t>
            </a:r>
            <a:r>
              <a:rPr lang="en-US" dirty="0">
                <a:solidFill>
                  <a:srgbClr val="7030A0"/>
                </a:solidFill>
              </a:rPr>
              <a:t>.</a:t>
            </a:r>
            <a:r>
              <a:rPr lang="en-US" dirty="0" err="1">
                <a:solidFill>
                  <a:srgbClr val="7030A0"/>
                </a:solidFill>
              </a:rPr>
              <a:t>tf.json</a:t>
            </a:r>
            <a:r>
              <a:rPr lang="en-US" dirty="0">
                <a:solidFill>
                  <a:srgbClr val="7030A0"/>
                </a:solidFill>
              </a:rPr>
              <a:t> </a:t>
            </a:r>
            <a:r>
              <a:rPr lang="en-US" dirty="0"/>
              <a:t>file extension.</a:t>
            </a:r>
          </a:p>
          <a:p>
            <a:r>
              <a:rPr lang="en-US" dirty="0"/>
              <a:t>We can call the files containing terraform code as </a:t>
            </a:r>
            <a:r>
              <a:rPr lang="en-US" dirty="0">
                <a:solidFill>
                  <a:srgbClr val="7030A0"/>
                </a:solidFill>
              </a:rPr>
              <a:t>Terraform Configuration Files </a:t>
            </a:r>
            <a:r>
              <a:rPr lang="en-US" dirty="0"/>
              <a:t>or </a:t>
            </a:r>
            <a:r>
              <a:rPr lang="en-US" dirty="0">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dirty="0"/>
              <a:t>Terraform Language Basics – </a:t>
            </a:r>
            <a:r>
              <a:rPr lang="en-US" dirty="0">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 ending with </a:t>
            </a:r>
            <a:r>
              <a:rPr lang="en-US" dirty="0">
                <a:solidFill>
                  <a:srgbClr val="7030A0"/>
                </a:solidFill>
              </a:rPr>
              <a:t>.</a:t>
            </a:r>
            <a:r>
              <a:rPr lang="en-US" dirty="0" err="1">
                <a:solidFill>
                  <a:srgbClr val="7030A0"/>
                </a:solidFill>
              </a:rPr>
              <a:t>tf</a:t>
            </a:r>
            <a:r>
              <a:rPr lang="en-US" dirty="0">
                <a:solidFill>
                  <a:srgbClr val="7030A0"/>
                </a:solidFill>
              </a:rPr>
              <a:t> </a:t>
            </a:r>
            <a:r>
              <a:rPr lang="en-US" dirty="0"/>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FE803D-02FE-3D4B-B4D1-E7734CFB0B68}"/>
              </a:ext>
            </a:extLst>
          </p:cNvPr>
          <p:cNvSpPr>
            <a:spLocks noGrp="1"/>
          </p:cNvSpPr>
          <p:nvPr>
            <p:ph type="ftr" sz="quarter" idx="10"/>
          </p:nvPr>
        </p:nvSpPr>
        <p:spPr/>
        <p:txBody>
          <a:bodyPr/>
          <a:lstStyle/>
          <a:p>
            <a:pPr algn="l"/>
            <a:r>
              <a:rPr lang="en-US" dirty="0"/>
              <a:t>© </a:t>
            </a:r>
            <a:endParaRPr lang="en-GB" dirty="0"/>
          </a:p>
        </p:txBody>
      </p:sp>
      <p:sp>
        <p:nvSpPr>
          <p:cNvPr id="11" name="Oval 10">
            <a:extLst>
              <a:ext uri="{FF2B5EF4-FFF2-40B4-BE49-F238E27FC236}">
                <a16:creationId xmlns:a16="http://schemas.microsoft.com/office/drawing/2014/main" id="{2A914F69-786C-F441-B66E-A1DEB2F12ECA}"/>
              </a:ext>
            </a:extLst>
          </p:cNvPr>
          <p:cNvSpPr/>
          <p:nvPr/>
        </p:nvSpPr>
        <p:spPr>
          <a:xfrm>
            <a:off x="57354"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Basic Workflow</a:t>
            </a:r>
          </a:p>
        </p:txBody>
      </p:sp>
      <p:sp>
        <p:nvSpPr>
          <p:cNvPr id="12" name="Oval 11">
            <a:extLst>
              <a:ext uri="{FF2B5EF4-FFF2-40B4-BE49-F238E27FC236}">
                <a16:creationId xmlns:a16="http://schemas.microsoft.com/office/drawing/2014/main" id="{77A809A4-7DCF-4E41-A335-E5847995B9F3}"/>
              </a:ext>
            </a:extLst>
          </p:cNvPr>
          <p:cNvSpPr/>
          <p:nvPr/>
        </p:nvSpPr>
        <p:spPr>
          <a:xfrm>
            <a:off x="2509795"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Providers</a:t>
            </a:r>
          </a:p>
        </p:txBody>
      </p:sp>
      <p:sp>
        <p:nvSpPr>
          <p:cNvPr id="13" name="Oval 12">
            <a:extLst>
              <a:ext uri="{FF2B5EF4-FFF2-40B4-BE49-F238E27FC236}">
                <a16:creationId xmlns:a16="http://schemas.microsoft.com/office/drawing/2014/main" id="{F9A2D334-475B-CF42-B353-F8EC8A923E85}"/>
              </a:ext>
            </a:extLst>
          </p:cNvPr>
          <p:cNvSpPr/>
          <p:nvPr/>
        </p:nvSpPr>
        <p:spPr>
          <a:xfrm>
            <a:off x="4902872"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Resources</a:t>
            </a:r>
          </a:p>
        </p:txBody>
      </p:sp>
      <p:sp>
        <p:nvSpPr>
          <p:cNvPr id="14" name="Oval 13">
            <a:extLst>
              <a:ext uri="{FF2B5EF4-FFF2-40B4-BE49-F238E27FC236}">
                <a16:creationId xmlns:a16="http://schemas.microsoft.com/office/drawing/2014/main" id="{E524B06D-4A7B-CC45-9AA7-4108317FE7E7}"/>
              </a:ext>
            </a:extLst>
          </p:cNvPr>
          <p:cNvSpPr/>
          <p:nvPr/>
        </p:nvSpPr>
        <p:spPr>
          <a:xfrm>
            <a:off x="7502100"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Input</a:t>
            </a:r>
          </a:p>
          <a:p>
            <a:pPr algn="ctr"/>
            <a:r>
              <a:rPr lang="en-US" sz="2600" dirty="0"/>
              <a:t>Variables</a:t>
            </a:r>
          </a:p>
        </p:txBody>
      </p:sp>
      <p:sp>
        <p:nvSpPr>
          <p:cNvPr id="15" name="Oval 14">
            <a:extLst>
              <a:ext uri="{FF2B5EF4-FFF2-40B4-BE49-F238E27FC236}">
                <a16:creationId xmlns:a16="http://schemas.microsoft.com/office/drawing/2014/main" id="{6E61BEF0-7F0D-FF47-9A14-073EC41BA52C}"/>
              </a:ext>
            </a:extLst>
          </p:cNvPr>
          <p:cNvSpPr/>
          <p:nvPr/>
        </p:nvSpPr>
        <p:spPr>
          <a:xfrm>
            <a:off x="9895175"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Data</a:t>
            </a:r>
          </a:p>
          <a:p>
            <a:pPr algn="ctr"/>
            <a:r>
              <a:rPr lang="en-US" sz="2600" dirty="0"/>
              <a:t>sources</a:t>
            </a:r>
          </a:p>
        </p:txBody>
      </p:sp>
      <p:sp>
        <p:nvSpPr>
          <p:cNvPr id="16" name="Oval 15">
            <a:extLst>
              <a:ext uri="{FF2B5EF4-FFF2-40B4-BE49-F238E27FC236}">
                <a16:creationId xmlns:a16="http://schemas.microsoft.com/office/drawing/2014/main" id="{E8A88A79-73B8-4E4D-B46A-3F4597195E25}"/>
              </a:ext>
            </a:extLst>
          </p:cNvPr>
          <p:cNvSpPr/>
          <p:nvPr/>
        </p:nvSpPr>
        <p:spPr>
          <a:xfrm>
            <a:off x="2450431"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err="1"/>
              <a:t>TerraformCloud</a:t>
            </a:r>
            <a:endParaRPr lang="en-US" sz="2600" dirty="0"/>
          </a:p>
        </p:txBody>
      </p:sp>
      <p:sp>
        <p:nvSpPr>
          <p:cNvPr id="17" name="Oval 16">
            <a:extLst>
              <a:ext uri="{FF2B5EF4-FFF2-40B4-BE49-F238E27FC236}">
                <a16:creationId xmlns:a16="http://schemas.microsoft.com/office/drawing/2014/main" id="{29D56F84-C597-AE48-85A9-859A970D2D12}"/>
              </a:ext>
            </a:extLst>
          </p:cNvPr>
          <p:cNvSpPr/>
          <p:nvPr/>
        </p:nvSpPr>
        <p:spPr>
          <a:xfrm>
            <a:off x="4902872"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Sentinel</a:t>
            </a:r>
          </a:p>
        </p:txBody>
      </p:sp>
      <p:sp>
        <p:nvSpPr>
          <p:cNvPr id="18" name="Oval 17">
            <a:extLst>
              <a:ext uri="{FF2B5EF4-FFF2-40B4-BE49-F238E27FC236}">
                <a16:creationId xmlns:a16="http://schemas.microsoft.com/office/drawing/2014/main" id="{19F83FF5-5164-544C-A2AF-82A355C535FB}"/>
              </a:ext>
            </a:extLst>
          </p:cNvPr>
          <p:cNvSpPr/>
          <p:nvPr/>
        </p:nvSpPr>
        <p:spPr>
          <a:xfrm>
            <a:off x="7355313"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External</a:t>
            </a:r>
          </a:p>
          <a:p>
            <a:pPr algn="ctr"/>
            <a:r>
              <a:rPr lang="en-US" sz="2600" dirty="0"/>
              <a:t>Providers</a:t>
            </a:r>
          </a:p>
        </p:txBody>
      </p:sp>
      <p:sp>
        <p:nvSpPr>
          <p:cNvPr id="19" name="Oval 18">
            <a:extLst>
              <a:ext uri="{FF2B5EF4-FFF2-40B4-BE49-F238E27FC236}">
                <a16:creationId xmlns:a16="http://schemas.microsoft.com/office/drawing/2014/main" id="{C63B7739-7FA8-D944-BADB-AEAFB0AEDF50}"/>
              </a:ext>
            </a:extLst>
          </p:cNvPr>
          <p:cNvSpPr/>
          <p:nvPr/>
        </p:nvSpPr>
        <p:spPr>
          <a:xfrm>
            <a:off x="9895177"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Output</a:t>
            </a:r>
          </a:p>
          <a:p>
            <a:pPr algn="ctr"/>
            <a:r>
              <a:rPr lang="en-US" sz="2600" dirty="0"/>
              <a:t>Values</a:t>
            </a:r>
          </a:p>
        </p:txBody>
      </p:sp>
      <p:sp>
        <p:nvSpPr>
          <p:cNvPr id="20" name="Oval 19">
            <a:extLst>
              <a:ext uri="{FF2B5EF4-FFF2-40B4-BE49-F238E27FC236}">
                <a16:creationId xmlns:a16="http://schemas.microsoft.com/office/drawing/2014/main" id="{E0BF330A-386C-8C44-B1E8-6F68D41D05D9}"/>
              </a:ext>
            </a:extLst>
          </p:cNvPr>
          <p:cNvSpPr/>
          <p:nvPr/>
        </p:nvSpPr>
        <p:spPr>
          <a:xfrm>
            <a:off x="12288252" y="5859525"/>
            <a:ext cx="2342148"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Expressions</a:t>
            </a:r>
          </a:p>
        </p:txBody>
      </p:sp>
      <p:sp>
        <p:nvSpPr>
          <p:cNvPr id="23" name="Oval 22">
            <a:extLst>
              <a:ext uri="{FF2B5EF4-FFF2-40B4-BE49-F238E27FC236}">
                <a16:creationId xmlns:a16="http://schemas.microsoft.com/office/drawing/2014/main" id="{DB7AAD09-0E4E-0340-8F0C-5FE6AA39FF4B}"/>
              </a:ext>
            </a:extLst>
          </p:cNvPr>
          <p:cNvSpPr/>
          <p:nvPr/>
        </p:nvSpPr>
        <p:spPr>
          <a:xfrm>
            <a:off x="12439858"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State Local &amp; Remote</a:t>
            </a:r>
          </a:p>
        </p:txBody>
      </p:sp>
      <p:sp>
        <p:nvSpPr>
          <p:cNvPr id="24" name="Oval 23">
            <a:extLst>
              <a:ext uri="{FF2B5EF4-FFF2-40B4-BE49-F238E27FC236}">
                <a16:creationId xmlns:a16="http://schemas.microsoft.com/office/drawing/2014/main" id="{F68FD88E-5C2D-BE4D-AB09-B365E14B7B25}"/>
              </a:ext>
            </a:extLst>
          </p:cNvPr>
          <p:cNvSpPr/>
          <p:nvPr/>
        </p:nvSpPr>
        <p:spPr>
          <a:xfrm>
            <a:off x="-6328" y="2140731"/>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Workspaces</a:t>
            </a:r>
          </a:p>
        </p:txBody>
      </p:sp>
      <p:sp>
        <p:nvSpPr>
          <p:cNvPr id="25" name="Oval 24">
            <a:extLst>
              <a:ext uri="{FF2B5EF4-FFF2-40B4-BE49-F238E27FC236}">
                <a16:creationId xmlns:a16="http://schemas.microsoft.com/office/drawing/2014/main" id="{229F845A-B47B-EF4A-94D9-242977856A0C}"/>
              </a:ext>
            </a:extLst>
          </p:cNvPr>
          <p:cNvSpPr/>
          <p:nvPr/>
        </p:nvSpPr>
        <p:spPr>
          <a:xfrm>
            <a:off x="4108577" y="3318932"/>
            <a:ext cx="5969673" cy="133483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dirty="0"/>
              <a:t>Terraform</a:t>
            </a:r>
          </a:p>
        </p:txBody>
      </p:sp>
      <p:sp>
        <p:nvSpPr>
          <p:cNvPr id="28" name="Oval 27">
            <a:extLst>
              <a:ext uri="{FF2B5EF4-FFF2-40B4-BE49-F238E27FC236}">
                <a16:creationId xmlns:a16="http://schemas.microsoft.com/office/drawing/2014/main" id="{C9B7E6E4-DC44-0644-A474-1AA447A6D38B}"/>
              </a:ext>
            </a:extLst>
          </p:cNvPr>
          <p:cNvSpPr/>
          <p:nvPr/>
        </p:nvSpPr>
        <p:spPr>
          <a:xfrm>
            <a:off x="57356"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Modules</a:t>
            </a:r>
          </a:p>
        </p:txBody>
      </p:sp>
      <p:sp>
        <p:nvSpPr>
          <p:cNvPr id="29" name="Oval 28">
            <a:extLst>
              <a:ext uri="{FF2B5EF4-FFF2-40B4-BE49-F238E27FC236}">
                <a16:creationId xmlns:a16="http://schemas.microsoft.com/office/drawing/2014/main" id="{55C2B6D3-00E8-5641-9110-E68086CA0B82}"/>
              </a:ext>
            </a:extLst>
          </p:cNvPr>
          <p:cNvSpPr/>
          <p:nvPr/>
        </p:nvSpPr>
        <p:spPr>
          <a:xfrm>
            <a:off x="5767832" y="4913153"/>
            <a:ext cx="2651161" cy="7303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70 Demo’s</a:t>
            </a:r>
          </a:p>
        </p:txBody>
      </p:sp>
      <p:sp>
        <p:nvSpPr>
          <p:cNvPr id="21" name="Oval 20">
            <a:extLst>
              <a:ext uri="{FF2B5EF4-FFF2-40B4-BE49-F238E27FC236}">
                <a16:creationId xmlns:a16="http://schemas.microsoft.com/office/drawing/2014/main" id="{8CF48712-F6E9-8841-AC46-45D3D76FA093}"/>
              </a:ext>
            </a:extLst>
          </p:cNvPr>
          <p:cNvSpPr/>
          <p:nvPr/>
        </p:nvSpPr>
        <p:spPr>
          <a:xfrm>
            <a:off x="89" y="3978778"/>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CLI Config </a:t>
            </a:r>
          </a:p>
          <a:p>
            <a:pPr algn="ctr"/>
            <a:r>
              <a:rPr lang="en-US" sz="2400" dirty="0"/>
              <a:t>Files</a:t>
            </a:r>
          </a:p>
        </p:txBody>
      </p:sp>
      <p:sp>
        <p:nvSpPr>
          <p:cNvPr id="22" name="Oval 21">
            <a:extLst>
              <a:ext uri="{FF2B5EF4-FFF2-40B4-BE49-F238E27FC236}">
                <a16:creationId xmlns:a16="http://schemas.microsoft.com/office/drawing/2014/main" id="{B5786CF6-714E-C045-B64B-D6C3DA71D4F6}"/>
              </a:ext>
            </a:extLst>
          </p:cNvPr>
          <p:cNvSpPr/>
          <p:nvPr/>
        </p:nvSpPr>
        <p:spPr>
          <a:xfrm>
            <a:off x="12061417" y="2140731"/>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Provisioners</a:t>
            </a:r>
          </a:p>
        </p:txBody>
      </p:sp>
      <p:sp>
        <p:nvSpPr>
          <p:cNvPr id="27" name="Oval 26">
            <a:extLst>
              <a:ext uri="{FF2B5EF4-FFF2-40B4-BE49-F238E27FC236}">
                <a16:creationId xmlns:a16="http://schemas.microsoft.com/office/drawing/2014/main" id="{4E35231F-8E69-EC4D-9FB0-5D682730AE9A}"/>
              </a:ext>
            </a:extLst>
          </p:cNvPr>
          <p:cNvSpPr/>
          <p:nvPr/>
        </p:nvSpPr>
        <p:spPr>
          <a:xfrm>
            <a:off x="12061416" y="3752965"/>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Null Resource</a:t>
            </a:r>
          </a:p>
        </p:txBody>
      </p:sp>
      <p:sp>
        <p:nvSpPr>
          <p:cNvPr id="3" name="Rounded Rectangle 2">
            <a:extLst>
              <a:ext uri="{FF2B5EF4-FFF2-40B4-BE49-F238E27FC236}">
                <a16:creationId xmlns:a16="http://schemas.microsoft.com/office/drawing/2014/main" id="{18E721CA-1A60-314C-98F5-BB3FA5555413}"/>
              </a:ext>
            </a:extLst>
          </p:cNvPr>
          <p:cNvSpPr/>
          <p:nvPr/>
        </p:nvSpPr>
        <p:spPr>
          <a:xfrm>
            <a:off x="2544682" y="1817511"/>
            <a:ext cx="9506147" cy="120791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rPr>
              <a:t>Goal: </a:t>
            </a:r>
            <a:r>
              <a:rPr lang="en-US" sz="4000" b="1" dirty="0"/>
              <a:t>Learn every Terraform Concept with Practical Demo on Azure Cloud</a:t>
            </a:r>
          </a:p>
        </p:txBody>
      </p:sp>
      <p:sp>
        <p:nvSpPr>
          <p:cNvPr id="30" name="Oval 29">
            <a:extLst>
              <a:ext uri="{FF2B5EF4-FFF2-40B4-BE49-F238E27FC236}">
                <a16:creationId xmlns:a16="http://schemas.microsoft.com/office/drawing/2014/main" id="{BD2E4674-A89A-9544-A684-D30D89444965}"/>
              </a:ext>
            </a:extLst>
          </p:cNvPr>
          <p:cNvSpPr/>
          <p:nvPr/>
        </p:nvSpPr>
        <p:spPr>
          <a:xfrm>
            <a:off x="9451506" y="4195236"/>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Local Values</a:t>
            </a:r>
          </a:p>
        </p:txBody>
      </p:sp>
      <p:sp>
        <p:nvSpPr>
          <p:cNvPr id="31" name="Oval 30">
            <a:extLst>
              <a:ext uri="{FF2B5EF4-FFF2-40B4-BE49-F238E27FC236}">
                <a16:creationId xmlns:a16="http://schemas.microsoft.com/office/drawing/2014/main" id="{80E41E24-9E65-B548-973E-15596AD55C59}"/>
              </a:ext>
            </a:extLst>
          </p:cNvPr>
          <p:cNvSpPr/>
          <p:nvPr/>
        </p:nvSpPr>
        <p:spPr>
          <a:xfrm>
            <a:off x="2568984" y="4265304"/>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Dynamic Blocks</a:t>
            </a:r>
          </a:p>
        </p:txBody>
      </p:sp>
    </p:spTree>
    <p:extLst>
      <p:ext uri="{BB962C8B-B14F-4D97-AF65-F5344CB8AC3E}">
        <p14:creationId xmlns:p14="http://schemas.microsoft.com/office/powerpoint/2010/main" val="102747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5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BB7A28-F196-CD49-815D-EA4C9FA670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6" name="Rectangle 5">
            <a:extLst>
              <a:ext uri="{FF2B5EF4-FFF2-40B4-BE49-F238E27FC236}">
                <a16:creationId xmlns:a16="http://schemas.microsoft.com/office/drawing/2014/main"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Single Line Comments with # or //</a:t>
            </a:r>
          </a:p>
        </p:txBody>
      </p: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Multi-line comment</a:t>
            </a:r>
          </a:p>
        </p:txBody>
      </p:sp>
      <p:pic>
        <p:nvPicPr>
          <p:cNvPr id="3" name="Picture 2">
            <a:extLst>
              <a:ext uri="{FF2B5EF4-FFF2-40B4-BE49-F238E27FC236}">
                <a16:creationId xmlns:a16="http://schemas.microsoft.com/office/drawing/2014/main"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7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10720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 Blocks</a:t>
            </a:r>
          </a:p>
          <a:p>
            <a:pPr marL="0" indent="0" algn="ctr">
              <a:buNone/>
            </a:pPr>
            <a:r>
              <a:rPr lang="en-US" sz="4000" b="1" dirty="0">
                <a:solidFill>
                  <a:srgbClr val="0070C0"/>
                </a:solidFill>
              </a:rPr>
              <a:t>Terraform, Provider, Resources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3173319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83F669-C2E5-DE42-B776-116F17867F9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dirty="0"/>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a:p>
            <a:pPr algn="ctr"/>
            <a:r>
              <a:rPr lang="en-US" sz="3000" dirty="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 block used to configure some </a:t>
            </a:r>
            <a:r>
              <a:rPr lang="en-US" dirty="0">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 </a:t>
            </a:r>
            <a:r>
              <a:rPr lang="en-US" dirty="0">
                <a:solidFill>
                  <a:srgbClr val="FFFF00"/>
                </a:solidFill>
              </a:rPr>
              <a:t>required Terraform CLI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t>
            </a:r>
            <a:r>
              <a:rPr lang="en-US" dirty="0">
                <a:solidFill>
                  <a:srgbClr val="FFFF00"/>
                </a:solidFill>
              </a:rPr>
              <a:t>Provider Requirements &amp; Versions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Configuring a Terraform Backend (</a:t>
            </a:r>
            <a:r>
              <a:rPr lang="en-US" dirty="0">
                <a:solidFill>
                  <a:srgbClr val="FFFF00"/>
                </a:solidFill>
              </a:rPr>
              <a:t>Terraform State</a:t>
            </a:r>
            <a:r>
              <a:rPr lang="en-US" dirty="0"/>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HEART</a:t>
            </a:r>
            <a:r>
              <a:rPr lang="en-US" dirty="0"/>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relies on providers to </a:t>
            </a:r>
            <a:r>
              <a:rPr lang="en-US" dirty="0">
                <a:solidFill>
                  <a:srgbClr val="FFFF00"/>
                </a:solidFill>
              </a:rPr>
              <a:t>interact</a:t>
            </a:r>
            <a:r>
              <a:rPr lang="en-US" dirty="0"/>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Declare providers for Terraform to </a:t>
            </a:r>
            <a:r>
              <a:rPr lang="en-US" dirty="0">
                <a:solidFill>
                  <a:srgbClr val="FFFF00"/>
                </a:solidFill>
              </a:rPr>
              <a:t>install</a:t>
            </a:r>
            <a:r>
              <a:rPr lang="en-US" dirty="0"/>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configurations belong to </a:t>
            </a:r>
            <a:r>
              <a:rPr lang="en-US" dirty="0">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Syntax: </a:t>
            </a:r>
          </a:p>
          <a:p>
            <a:pPr algn="ctr"/>
            <a:r>
              <a:rPr lang="en-US" dirty="0"/>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Behavior: </a:t>
            </a:r>
            <a:r>
              <a:rPr lang="en-US" dirty="0"/>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Provisioners: </a:t>
            </a:r>
            <a:r>
              <a:rPr lang="en-US" dirty="0"/>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95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dirty="0">
                <a:solidFill>
                  <a:srgbClr val="0070C0"/>
                </a:solidFill>
              </a:rPr>
              <a:t>Terraform</a:t>
            </a:r>
          </a:p>
          <a:p>
            <a:pPr marL="0" indent="0" algn="ctr">
              <a:buNone/>
            </a:pPr>
            <a:r>
              <a:rPr lang="en-US" sz="7000" b="1" dirty="0">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030658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ACE1F-75BF-0249-9ECE-1F3EC4A54534}"/>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dirty="0"/>
              <a:t>This block can be called in 3 ways. All means the same. </a:t>
            </a:r>
          </a:p>
          <a:p>
            <a:pPr lvl="1"/>
            <a:r>
              <a:rPr lang="en-US" dirty="0"/>
              <a:t>Terraform Block</a:t>
            </a:r>
          </a:p>
          <a:p>
            <a:pPr lvl="1"/>
            <a:r>
              <a:rPr lang="en-US" dirty="0"/>
              <a:t>Terraform Settings Block</a:t>
            </a:r>
          </a:p>
          <a:p>
            <a:pPr lvl="1"/>
            <a:r>
              <a:rPr lang="en-US" dirty="0"/>
              <a:t>Terraform Configuration Block</a:t>
            </a:r>
          </a:p>
          <a:p>
            <a:r>
              <a:rPr lang="en-US" dirty="0"/>
              <a:t>Each terraform block can contain a number of settings related to </a:t>
            </a:r>
            <a:r>
              <a:rPr lang="en-US" dirty="0" err="1">
                <a:solidFill>
                  <a:srgbClr val="0070C0"/>
                </a:solidFill>
              </a:rPr>
              <a:t>Terraform's</a:t>
            </a:r>
            <a:r>
              <a:rPr lang="en-US" dirty="0">
                <a:solidFill>
                  <a:srgbClr val="0070C0"/>
                </a:solidFill>
              </a:rPr>
              <a:t> behavior</a:t>
            </a:r>
            <a:r>
              <a:rPr lang="en-US" dirty="0"/>
              <a:t>. </a:t>
            </a:r>
          </a:p>
          <a:p>
            <a:r>
              <a:rPr lang="en-US" dirty="0"/>
              <a:t>Within a terraform block, </a:t>
            </a:r>
            <a:r>
              <a:rPr lang="en-US" dirty="0">
                <a:solidFill>
                  <a:srgbClr val="00B050"/>
                </a:solidFill>
              </a:rPr>
              <a:t>only constant values can be used</a:t>
            </a:r>
            <a:r>
              <a:rPr lang="en-US" dirty="0"/>
              <a:t>; arguments </a:t>
            </a:r>
            <a:r>
              <a:rPr lang="en-US" dirty="0">
                <a:solidFill>
                  <a:srgbClr val="C00000"/>
                </a:solidFill>
              </a:rPr>
              <a:t>may not refer </a:t>
            </a:r>
            <a:r>
              <a:rPr lang="en-US" dirty="0"/>
              <a:t>to named objects such as resources, input variables, </a:t>
            </a:r>
            <a:r>
              <a:rPr lang="en-US" dirty="0" err="1"/>
              <a:t>etc</a:t>
            </a:r>
            <a:r>
              <a:rPr lang="en-US" dirty="0"/>
              <a:t>, and </a:t>
            </a:r>
            <a:r>
              <a:rPr lang="en-US" dirty="0">
                <a:solidFill>
                  <a:srgbClr val="C00000"/>
                </a:solidFill>
              </a:rPr>
              <a:t>may not use any </a:t>
            </a:r>
            <a:r>
              <a:rPr lang="en-US" dirty="0"/>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dirty="0"/>
              <a:t>Terraform Block</a:t>
            </a:r>
          </a:p>
        </p:txBody>
      </p:sp>
    </p:spTree>
    <p:extLst>
      <p:ext uri="{BB962C8B-B14F-4D97-AF65-F5344CB8AC3E}">
        <p14:creationId xmlns:p14="http://schemas.microsoft.com/office/powerpoint/2010/main" val="3497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0938A-A336-A64D-B505-5180EE3A062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dirty="0"/>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2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err="1">
                <a:solidFill>
                  <a:srgbClr val="0070C0"/>
                </a:solidFill>
              </a:rPr>
              <a:t>IaC</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5558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D7A4E0-8EDE-AB42-B4CE-1068BA8E40D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77453" y="74983"/>
            <a:ext cx="4317357" cy="746615"/>
          </a:xfrm>
        </p:spPr>
        <p:txBody>
          <a:bodyPr>
            <a:normAutofit fontScale="90000"/>
          </a:bodyPr>
          <a:lstStyle/>
          <a:p>
            <a:r>
              <a:rPr lang="en-US" dirty="0"/>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9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4202939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18684" y="197865"/>
            <a:ext cx="5715007" cy="911427"/>
          </a:xfrm>
        </p:spPr>
        <p:txBody>
          <a:bodyPr/>
          <a:lstStyle/>
          <a:p>
            <a:r>
              <a:rPr lang="en-US" b="1" dirty="0"/>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Azure Resource Group),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dirty="0"/>
              <a:t>Azure Cloud</a:t>
            </a:r>
          </a:p>
        </p:txBody>
      </p:sp>
      <p:pic>
        <p:nvPicPr>
          <p:cNvPr id="8" name="Graphic 7">
            <a:extLst>
              <a:ext uri="{FF2B5EF4-FFF2-40B4-BE49-F238E27FC236}">
                <a16:creationId xmlns:a16="http://schemas.microsoft.com/office/drawing/2014/main"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dirty="0"/>
              <a:t>Resource Group</a:t>
            </a:r>
          </a:p>
        </p:txBody>
      </p:sp>
      <p:cxnSp>
        <p:nvCxnSpPr>
          <p:cNvPr id="30" name="Straight Connector 29">
            <a:extLst>
              <a:ext uri="{FF2B5EF4-FFF2-40B4-BE49-F238E27FC236}">
                <a16:creationId xmlns:a16="http://schemas.microsoft.com/office/drawing/2014/main"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83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C5798-8F60-AE48-9DEB-BB2C01207623}"/>
              </a:ext>
            </a:extLst>
          </p:cNvPr>
          <p:cNvSpPr>
            <a:spLocks noGrp="1"/>
          </p:cNvSpPr>
          <p:nvPr>
            <p:ph type="ftr" sz="quarter" idx="10"/>
          </p:nvPr>
        </p:nvSpPr>
        <p:spPr/>
        <p:txBody>
          <a:bodyPr/>
          <a:lstStyle/>
          <a:p>
            <a:pPr algn="l"/>
            <a:r>
              <a:rPr lang="en-US" dirty="0"/>
              <a:t>© </a:t>
            </a:r>
            <a:endParaRPr lang="en-GB" dirty="0"/>
          </a:p>
        </p:txBody>
      </p:sp>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a:p>
            <a:pPr algn="ctr"/>
            <a:r>
              <a:rPr lang="en-US" dirty="0"/>
              <a:t>Providers</a:t>
            </a:r>
          </a:p>
        </p:txBody>
      </p:sp>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39342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77B59B-6ECF-2B4E-9B24-BEF2F818061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a:xfrm>
            <a:off x="1005840" y="50243"/>
            <a:ext cx="12618720" cy="1188851"/>
          </a:xfrm>
        </p:spPr>
        <p:txBody>
          <a:bodyPr/>
          <a:lstStyle/>
          <a:p>
            <a:r>
              <a:rPr lang="en-US" dirty="0"/>
              <a:t>Dependency Lock File</a:t>
            </a:r>
          </a:p>
        </p:txBody>
      </p:sp>
      <p:pic>
        <p:nvPicPr>
          <p:cNvPr id="6" name="Picture 5">
            <a:extLst>
              <a:ext uri="{FF2B5EF4-FFF2-40B4-BE49-F238E27FC236}">
                <a16:creationId xmlns:a16="http://schemas.microsoft.com/office/drawing/2014/main"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824171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73B8A-8971-B24E-A169-F61440C6BA9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dirty="0"/>
              <a:t>Required Providers</a:t>
            </a:r>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Names are </a:t>
            </a:r>
            <a:r>
              <a:rPr lang="en-US" dirty="0">
                <a:solidFill>
                  <a:srgbClr val="FFC000"/>
                </a:solidFill>
              </a:rPr>
              <a:t>Module specific </a:t>
            </a:r>
            <a:r>
              <a:rPr lang="en-US" dirty="0"/>
              <a:t>and should be </a:t>
            </a:r>
            <a:r>
              <a:rPr lang="en-US" dirty="0">
                <a:solidFill>
                  <a:srgbClr val="FFC000"/>
                </a:solidFill>
              </a:rPr>
              <a:t>unique</a:t>
            </a:r>
            <a:r>
              <a:rPr lang="en-US" dirty="0"/>
              <a:t> per-module	</a:t>
            </a:r>
          </a:p>
        </p:txBody>
      </p:sp>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configurations always refer to </a:t>
            </a:r>
            <a:r>
              <a:rPr lang="en-US" dirty="0">
                <a:solidFill>
                  <a:srgbClr val="FFC000"/>
                </a:solidFill>
              </a:rPr>
              <a:t>local name </a:t>
            </a:r>
            <a:r>
              <a:rPr lang="en-US" dirty="0"/>
              <a:t>of provider </a:t>
            </a:r>
            <a:r>
              <a:rPr lang="en-US" dirty="0">
                <a:solidFill>
                  <a:srgbClr val="FFC000"/>
                </a:solidFill>
              </a:rPr>
              <a:t>outside</a:t>
            </a:r>
            <a:r>
              <a:rPr lang="en-US" dirty="0"/>
              <a:t> </a:t>
            </a:r>
            <a:r>
              <a:rPr lang="en-US" dirty="0" err="1"/>
              <a:t>required_provider</a:t>
            </a:r>
            <a:r>
              <a:rPr lang="en-US" dirty="0"/>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Users of a provider can choose </a:t>
            </a:r>
            <a:r>
              <a:rPr lang="en-IN" dirty="0">
                <a:solidFill>
                  <a:srgbClr val="FFC000"/>
                </a:solidFill>
              </a:rPr>
              <a:t>any local name </a:t>
            </a:r>
            <a:r>
              <a:rPr lang="en-IN" dirty="0"/>
              <a:t>for it (</a:t>
            </a:r>
            <a:r>
              <a:rPr lang="en-IN" dirty="0" err="1"/>
              <a:t>myazure</a:t>
            </a:r>
            <a:r>
              <a:rPr lang="en-IN" dirty="0"/>
              <a:t>, azure1, azure2).</a:t>
            </a:r>
            <a:endParaRPr lang="en-US" dirty="0"/>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Recommended way of choosing local name is to use preferred local name of that provider (For Azure Provider: </a:t>
            </a:r>
            <a:r>
              <a:rPr lang="en-IN" dirty="0" err="1"/>
              <a:t>hashicorp</a:t>
            </a:r>
            <a:r>
              <a:rPr lang="en-IN" dirty="0"/>
              <a:t>/</a:t>
            </a:r>
            <a:r>
              <a:rPr lang="en-IN" dirty="0" err="1"/>
              <a:t>azurerm</a:t>
            </a:r>
            <a:r>
              <a:rPr lang="en-IN" dirty="0"/>
              <a:t>, </a:t>
            </a:r>
            <a:r>
              <a:rPr lang="en-IN" dirty="0">
                <a:solidFill>
                  <a:srgbClr val="FFC000"/>
                </a:solidFill>
              </a:rPr>
              <a:t>preferred local name </a:t>
            </a:r>
            <a:r>
              <a:rPr lang="en-IN" dirty="0"/>
              <a:t>is </a:t>
            </a:r>
            <a:r>
              <a:rPr lang="en-IN" dirty="0" err="1"/>
              <a:t>azurerm</a:t>
            </a:r>
            <a:r>
              <a:rPr lang="en-IN" dirty="0"/>
              <a:t>)</a:t>
            </a:r>
            <a:endParaRPr lang="en-US" dirty="0"/>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the </a:t>
            </a:r>
            <a:r>
              <a:rPr lang="en-US" dirty="0">
                <a:solidFill>
                  <a:srgbClr val="FFC000"/>
                </a:solidFill>
              </a:rPr>
              <a:t>primary location </a:t>
            </a:r>
            <a:r>
              <a:rPr lang="en-US" dirty="0"/>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Source addresses consist of </a:t>
            </a:r>
            <a:r>
              <a:rPr lang="en-IN" dirty="0">
                <a:solidFill>
                  <a:srgbClr val="FFC000"/>
                </a:solidFill>
              </a:rPr>
              <a:t>three parts </a:t>
            </a:r>
            <a:r>
              <a:rPr lang="en-IN" dirty="0"/>
              <a:t>delimited by </a:t>
            </a:r>
            <a:r>
              <a:rPr lang="en-IN" dirty="0">
                <a:solidFill>
                  <a:srgbClr val="FFC000"/>
                </a:solidFill>
              </a:rPr>
              <a:t>slashes (/)</a:t>
            </a:r>
            <a:endParaRPr lang="en-US" dirty="0">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[&lt;HOSTNAME&gt;/]&lt;NAMESPACE&gt;/&lt;TYPE&gt;</a:t>
            </a:r>
            <a:endParaRPr lang="en-US" dirty="0"/>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registry.terraform.io</a:t>
            </a:r>
            <a:r>
              <a:rPr lang="en-IN" dirty="0">
                <a:solidFill>
                  <a:schemeClr val="tx1"/>
                </a:solidFill>
              </a:rPr>
              <a:t>/</a:t>
            </a:r>
            <a:r>
              <a:rPr lang="en-IN" dirty="0" err="1">
                <a:solidFill>
                  <a:schemeClr val="tx1"/>
                </a:solidFill>
              </a:rPr>
              <a:t>hashicorp</a:t>
            </a:r>
            <a:r>
              <a:rPr lang="en-IN" dirty="0">
                <a:solidFill>
                  <a:schemeClr val="tx1"/>
                </a:solidFill>
              </a:rPr>
              <a:t>/</a:t>
            </a:r>
            <a:r>
              <a:rPr lang="en-IN" dirty="0" err="1">
                <a:solidFill>
                  <a:schemeClr val="tx1"/>
                </a:solidFill>
              </a:rPr>
              <a:t>azurerm</a:t>
            </a:r>
            <a:endParaRPr lang="en-US" dirty="0">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Registry Name is </a:t>
            </a:r>
            <a:r>
              <a:rPr lang="en-IN" dirty="0">
                <a:solidFill>
                  <a:srgbClr val="FFC000"/>
                </a:solidFill>
              </a:rPr>
              <a:t>optional</a:t>
            </a:r>
            <a:r>
              <a:rPr lang="en-IN" dirty="0"/>
              <a:t> as default is going to be Terraform Public Registry 	</a:t>
            </a:r>
            <a:endParaRPr lang="en-US" dirty="0"/>
          </a:p>
        </p:txBody>
      </p:sp>
      <p:pic>
        <p:nvPicPr>
          <p:cNvPr id="3" name="Picture 2">
            <a:extLst>
              <a:ext uri="{FF2B5EF4-FFF2-40B4-BE49-F238E27FC236}">
                <a16:creationId xmlns:a16="http://schemas.microsoft.com/office/drawing/2014/main"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59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AC171-3750-9544-A94B-8FC1F95D832D}"/>
              </a:ext>
            </a:extLst>
          </p:cNvPr>
          <p:cNvSpPr>
            <a:spLocks noGrp="1"/>
          </p:cNvSpPr>
          <p:nvPr>
            <p:ph type="ftr" sz="quarter" idx="10"/>
          </p:nvPr>
        </p:nvSpPr>
        <p:spPr/>
        <p:txBody>
          <a:bodyPr/>
          <a:lstStyle/>
          <a:p>
            <a:pPr algn="l"/>
            <a:r>
              <a:rPr lang="en-US" dirty="0"/>
              <a:t>© </a:t>
            </a:r>
            <a:endParaRPr lang="en-GB" dirty="0"/>
          </a:p>
        </p:txBody>
      </p: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dirty="0"/>
              <a:t>Terraform Registry</a:t>
            </a:r>
          </a:p>
        </p:txBody>
      </p:sp>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a:t>
            </a:r>
            <a:r>
              <a:rPr lang="en-US" dirty="0" err="1"/>
              <a:t>HashiCorp</a:t>
            </a:r>
            <a:endParaRPr lang="en-US" dirty="0"/>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third-party technology partners. </a:t>
            </a:r>
            <a:r>
              <a:rPr lang="en-IN" i="1" dirty="0" err="1"/>
              <a:t>HashiCorp</a:t>
            </a:r>
            <a:r>
              <a:rPr lang="en-IN" i="1" dirty="0"/>
              <a:t> has verified the authenticity of the Provider’s publisher</a:t>
            </a:r>
            <a:endParaRPr lang="en-US" dirty="0"/>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Community providers are published to the Terraform Registry by individual maintainers, groups of maintainers, or other members of the Terraform community.</a:t>
            </a:r>
            <a:endParaRPr lang="en-US" dirty="0"/>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Archived Providers are Official or Verified Providers that are no longer maintained by </a:t>
            </a:r>
            <a:r>
              <a:rPr lang="en-IN" dirty="0" err="1"/>
              <a:t>HashiCorp</a:t>
            </a:r>
            <a:r>
              <a:rPr lang="en-IN" dirty="0"/>
              <a:t> or the community. </a:t>
            </a:r>
            <a:endParaRPr lang="en-US" dirty="0"/>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registry.terraform.io</a:t>
            </a:r>
            <a:endParaRPr lang="en-US" dirty="0"/>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Multiple 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648643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5164439" y="-32881"/>
            <a:ext cx="5197533" cy="1188851"/>
          </a:xfrm>
        </p:spPr>
        <p:txBody>
          <a:bodyPr/>
          <a:lstStyle/>
          <a:p>
            <a:r>
              <a:rPr lang="en-US" dirty="0"/>
              <a:t>Multiple Providers</a:t>
            </a:r>
          </a:p>
        </p:txBody>
      </p:sp>
      <p:sp>
        <p:nvSpPr>
          <p:cNvPr id="14" name="Oval 13">
            <a:extLst>
              <a:ext uri="{FF2B5EF4-FFF2-40B4-BE49-F238E27FC236}">
                <a16:creationId xmlns:a16="http://schemas.microsoft.com/office/drawing/2014/main"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define </a:t>
            </a:r>
            <a:r>
              <a:rPr lang="en-US" sz="2600" dirty="0">
                <a:solidFill>
                  <a:srgbClr val="FFFF00"/>
                </a:solidFill>
              </a:rPr>
              <a:t>multiple</a:t>
            </a:r>
            <a:r>
              <a:rPr lang="en-US" sz="2600" dirty="0"/>
              <a:t> configurations for the </a:t>
            </a:r>
            <a:r>
              <a:rPr lang="en-US" sz="2600" dirty="0">
                <a:solidFill>
                  <a:srgbClr val="FFFF00"/>
                </a:solidFill>
              </a:rPr>
              <a:t>same provider</a:t>
            </a:r>
            <a:r>
              <a:rPr lang="en-US" sz="2600" dirty="0"/>
              <a:t>,  and select which one to use on a </a:t>
            </a:r>
            <a:r>
              <a:rPr lang="en-US" sz="2600" dirty="0">
                <a:solidFill>
                  <a:srgbClr val="FFFF00"/>
                </a:solidFill>
              </a:rPr>
              <a:t>per-resource</a:t>
            </a:r>
            <a:r>
              <a:rPr lang="en-US" sz="2600" dirty="0"/>
              <a:t> or </a:t>
            </a:r>
            <a:r>
              <a:rPr lang="en-US" sz="2600" dirty="0">
                <a:solidFill>
                  <a:srgbClr val="FFFF00"/>
                </a:solidFill>
              </a:rPr>
              <a:t>per-module</a:t>
            </a:r>
            <a:r>
              <a:rPr lang="en-US" sz="2600" dirty="0"/>
              <a:t> basis.</a:t>
            </a:r>
          </a:p>
        </p:txBody>
      </p:sp>
      <p:sp>
        <p:nvSpPr>
          <p:cNvPr id="15" name="Oval 14">
            <a:extLst>
              <a:ext uri="{FF2B5EF4-FFF2-40B4-BE49-F238E27FC236}">
                <a16:creationId xmlns:a16="http://schemas.microsoft.com/office/drawing/2014/main"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The primary reason for this is to </a:t>
            </a:r>
            <a:r>
              <a:rPr lang="en-US" sz="2600" dirty="0">
                <a:solidFill>
                  <a:srgbClr val="FFFF00"/>
                </a:solidFill>
              </a:rPr>
              <a:t>support multiple regions </a:t>
            </a:r>
            <a:r>
              <a:rPr lang="en-US" sz="2600" dirty="0"/>
              <a:t>for a </a:t>
            </a:r>
            <a:r>
              <a:rPr lang="en-US" sz="2600" dirty="0">
                <a:solidFill>
                  <a:srgbClr val="FFFF00"/>
                </a:solidFill>
              </a:rPr>
              <a:t>cloud</a:t>
            </a:r>
            <a:r>
              <a:rPr lang="en-US" sz="2600" dirty="0"/>
              <a:t> platform</a:t>
            </a:r>
          </a:p>
        </p:txBody>
      </p:sp>
      <p:pic>
        <p:nvPicPr>
          <p:cNvPr id="3" name="Picture 2">
            <a:extLst>
              <a:ext uri="{FF2B5EF4-FFF2-40B4-BE49-F238E27FC236}">
                <a16:creationId xmlns:a16="http://schemas.microsoft.com/office/drawing/2014/main"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76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dirty="0"/>
              <a:t>Multiple Providers</a:t>
            </a:r>
          </a:p>
        </p:txBody>
      </p:sp>
      <p:sp>
        <p:nvSpPr>
          <p:cNvPr id="16" name="Oval 15">
            <a:extLst>
              <a:ext uri="{FF2B5EF4-FFF2-40B4-BE49-F238E27FC236}">
                <a16:creationId xmlns:a16="http://schemas.microsoft.com/office/drawing/2014/main"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a:t>
            </a:r>
            <a:r>
              <a:rPr lang="en-US" sz="2600" dirty="0">
                <a:solidFill>
                  <a:srgbClr val="FFFF00"/>
                </a:solidFill>
              </a:rPr>
              <a:t>use</a:t>
            </a:r>
            <a:r>
              <a:rPr lang="en-US" sz="2600" dirty="0"/>
              <a:t> the alternate provider in a resource, data or module by referencing it as </a:t>
            </a:r>
            <a:r>
              <a:rPr lang="en-US" sz="2600" dirty="0">
                <a:solidFill>
                  <a:srgbClr val="FFFF00"/>
                </a:solidFill>
              </a:rPr>
              <a:t>&lt;PROVIDER NAME&gt;.&lt;ALIAS&gt;</a:t>
            </a:r>
          </a:p>
        </p:txBody>
      </p:sp>
      <p:pic>
        <p:nvPicPr>
          <p:cNvPr id="7" name="Picture 6">
            <a:extLst>
              <a:ext uri="{FF2B5EF4-FFF2-40B4-BE49-F238E27FC236}">
                <a16:creationId xmlns:a16="http://schemas.microsoft.com/office/drawing/2014/main"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30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D085C-E66D-A241-81FF-EE5DBB7633C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dirty="0"/>
              <a:t>What is Infrastructure as Code ?</a:t>
            </a:r>
          </a:p>
        </p:txBody>
      </p:sp>
    </p:spTree>
    <p:extLst>
      <p:ext uri="{BB962C8B-B14F-4D97-AF65-F5344CB8AC3E}">
        <p14:creationId xmlns:p14="http://schemas.microsoft.com/office/powerpoint/2010/main" val="777673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dirty="0">
                <a:solidFill>
                  <a:schemeClr val="accent6">
                    <a:lumMod val="75000"/>
                  </a:schemeClr>
                </a:solidFill>
              </a:rPr>
              <a:t>Terraform</a:t>
            </a:r>
          </a:p>
          <a:p>
            <a:pPr marL="0" indent="0" algn="ctr">
              <a:buNone/>
            </a:pPr>
            <a:r>
              <a:rPr lang="en-US" sz="6000" b="1" dirty="0">
                <a:solidFill>
                  <a:srgbClr val="00B050"/>
                </a:solidFill>
              </a:rPr>
              <a:t>Dependency Lock File</a:t>
            </a:r>
            <a:endParaRPr lang="en-US" sz="6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259297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7EDE01-CD5B-774C-96D4-067364D947B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dirty="0"/>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Version Constraints </a:t>
            </a:r>
            <a:r>
              <a:rPr lang="en-IN" dirty="0"/>
              <a:t>within the configuration itself determine which versions of dependencies are </a:t>
            </a:r>
            <a:r>
              <a:rPr lang="en-IN" i="1" dirty="0"/>
              <a:t>potentially</a:t>
            </a:r>
            <a:r>
              <a:rPr lang="en-IN" dirty="0"/>
              <a:t> compatible</a:t>
            </a:r>
            <a:endParaRPr lang="en-US" dirty="0"/>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Dependency Lock File: After selecting a </a:t>
            </a:r>
            <a:r>
              <a:rPr lang="en-US" dirty="0">
                <a:solidFill>
                  <a:srgbClr val="FFFF00"/>
                </a:solidFill>
              </a:rPr>
              <a:t>specific version </a:t>
            </a:r>
            <a:r>
              <a:rPr lang="en-US" dirty="0"/>
              <a:t>of each dependency using </a:t>
            </a:r>
            <a:r>
              <a:rPr lang="en-US" dirty="0">
                <a:solidFill>
                  <a:srgbClr val="FFFF00"/>
                </a:solidFill>
              </a:rPr>
              <a:t>Version Constraints </a:t>
            </a:r>
            <a:r>
              <a:rPr lang="en-US" dirty="0"/>
              <a:t>Terraform remembers the </a:t>
            </a:r>
            <a:r>
              <a:rPr lang="en-US" dirty="0">
                <a:solidFill>
                  <a:srgbClr val="FFFF00"/>
                </a:solidFill>
              </a:rPr>
              <a:t>decisions it made </a:t>
            </a:r>
            <a:r>
              <a:rPr lang="en-US" dirty="0"/>
              <a:t>in a </a:t>
            </a:r>
            <a:r>
              <a:rPr lang="en-US" dirty="0">
                <a:solidFill>
                  <a:srgbClr val="FFFF00"/>
                </a:solidFill>
              </a:rPr>
              <a:t>dependency lock file </a:t>
            </a:r>
            <a:r>
              <a:rPr lang="en-US" dirty="0"/>
              <a:t>so that it can (by default) make the same decisions again in </a:t>
            </a:r>
            <a:r>
              <a:rPr lang="en-US" dirty="0">
                <a:solidFill>
                  <a:srgbClr val="FFFF00"/>
                </a:solidFill>
              </a:rPr>
              <a:t>future</a:t>
            </a:r>
            <a:r>
              <a:rPr lang="en-US" dirty="0"/>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Very Important: </a:t>
            </a:r>
            <a:r>
              <a:rPr lang="en-US" dirty="0"/>
              <a:t>Lock File currently </a:t>
            </a:r>
            <a:r>
              <a:rPr lang="en-US" dirty="0">
                <a:solidFill>
                  <a:srgbClr val="FFFF00"/>
                </a:solidFill>
              </a:rPr>
              <a:t>tracks only Provider Dependencies</a:t>
            </a:r>
            <a:r>
              <a:rPr lang="en-US" dirty="0"/>
              <a:t>. For modules continue to use </a:t>
            </a:r>
            <a:r>
              <a:rPr lang="en-US" dirty="0">
                <a:solidFill>
                  <a:srgbClr val="FFFF00"/>
                </a:solidFill>
              </a:rPr>
              <a:t>exact version constraint</a:t>
            </a:r>
            <a:r>
              <a:rPr lang="en-US" dirty="0"/>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Checksum Verification: </a:t>
            </a:r>
            <a:r>
              <a:rPr lang="en-IN" dirty="0"/>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Location of Lock File: </a:t>
            </a:r>
            <a:r>
              <a:rPr lang="en-US" dirty="0"/>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feature added from Terraform v0.14 &amp; later</a:t>
            </a:r>
          </a:p>
        </p:txBody>
      </p:sp>
    </p:spTree>
    <p:extLst>
      <p:ext uri="{BB962C8B-B14F-4D97-AF65-F5344CB8AC3E}">
        <p14:creationId xmlns:p14="http://schemas.microsoft.com/office/powerpoint/2010/main" val="9234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722454-9F5F-2F4A-A167-323AC9715F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4241543" y="50243"/>
            <a:ext cx="7043774" cy="1188851"/>
          </a:xfrm>
        </p:spPr>
        <p:txBody>
          <a:bodyPr>
            <a:normAutofit/>
          </a:bodyPr>
          <a:lstStyle/>
          <a:p>
            <a:r>
              <a:rPr lang="en-US" dirty="0"/>
              <a:t>Dependency Lock File</a:t>
            </a:r>
          </a:p>
        </p:txBody>
      </p:sp>
      <p:pic>
        <p:nvPicPr>
          <p:cNvPr id="6" name="Picture 5">
            <a:extLst>
              <a:ext uri="{FF2B5EF4-FFF2-40B4-BE49-F238E27FC236}">
                <a16:creationId xmlns:a16="http://schemas.microsoft.com/office/drawing/2014/main"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103337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DC55E-4A24-1347-97B2-E2BBD29426D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dirty="0"/>
              <a:t>Importance of Dependency Lock File</a:t>
            </a:r>
          </a:p>
        </p:txBody>
      </p:sp>
      <p:sp>
        <p:nvSpPr>
          <p:cNvPr id="6" name="Rectangle 5">
            <a:extLst>
              <a:ext uri="{FF2B5EF4-FFF2-40B4-BE49-F238E27FC236}">
                <a16:creationId xmlns:a16="http://schemas.microsoft.com/office/drawing/2014/main"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Terraform </a:t>
            </a:r>
            <a:r>
              <a:rPr lang="en-US" dirty="0">
                <a:solidFill>
                  <a:srgbClr val="FFFF00"/>
                </a:solidFill>
              </a:rPr>
              <a:t>did not find </a:t>
            </a:r>
            <a:r>
              <a:rPr lang="en-US" dirty="0"/>
              <a:t>a lock file, it would download the </a:t>
            </a:r>
            <a:r>
              <a:rPr lang="en-US" dirty="0">
                <a:solidFill>
                  <a:srgbClr val="FFFF00"/>
                </a:solidFill>
              </a:rPr>
              <a:t>latest versions </a:t>
            </a:r>
            <a:r>
              <a:rPr lang="en-US" dirty="0"/>
              <a:t>of the providers that fulfill the </a:t>
            </a:r>
            <a:r>
              <a:rPr lang="en-US" dirty="0">
                <a:solidFill>
                  <a:srgbClr val="FFFF00"/>
                </a:solidFill>
              </a:rPr>
              <a:t>version constraints</a:t>
            </a:r>
            <a:r>
              <a:rPr lang="en-US" dirty="0"/>
              <a:t> you defined in the </a:t>
            </a:r>
            <a:r>
              <a:rPr lang="en-US" dirty="0" err="1">
                <a:solidFill>
                  <a:srgbClr val="FFFF00"/>
                </a:solidFill>
              </a:rPr>
              <a:t>required_providers</a:t>
            </a:r>
            <a:r>
              <a:rPr lang="en-US" dirty="0">
                <a:solidFill>
                  <a:srgbClr val="FFFF00"/>
                </a:solidFill>
              </a:rPr>
              <a:t> </a:t>
            </a:r>
            <a:r>
              <a:rPr lang="en-US" dirty="0"/>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have lock file, the lock file causes Terraform to </a:t>
            </a:r>
            <a:r>
              <a:rPr lang="en-US" dirty="0">
                <a:solidFill>
                  <a:srgbClr val="FFFF00"/>
                </a:solidFill>
              </a:rPr>
              <a:t>always install the same provider version</a:t>
            </a:r>
            <a:r>
              <a:rPr lang="en-US" dirty="0"/>
              <a:t>, ensuring that runs </a:t>
            </a:r>
            <a:r>
              <a:rPr lang="en-US" dirty="0">
                <a:solidFill>
                  <a:srgbClr val="FFFF00"/>
                </a:solidFill>
              </a:rPr>
              <a:t>across</a:t>
            </a:r>
            <a:r>
              <a:rPr lang="en-US" dirty="0"/>
              <a:t> your team or remote sessions will be </a:t>
            </a:r>
            <a:r>
              <a:rPr lang="en-US" dirty="0">
                <a:solidFill>
                  <a:srgbClr val="FFFF00"/>
                </a:solidFill>
              </a:rPr>
              <a:t>consistent</a:t>
            </a:r>
            <a:r>
              <a:rPr lang="en-US" dirty="0"/>
              <a:t>.</a:t>
            </a:r>
          </a:p>
        </p:txBody>
      </p:sp>
    </p:spTree>
    <p:extLst>
      <p:ext uri="{BB962C8B-B14F-4D97-AF65-F5344CB8AC3E}">
        <p14:creationId xmlns:p14="http://schemas.microsoft.com/office/powerpoint/2010/main" val="5622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Resources</a:t>
            </a:r>
          </a:p>
          <a:p>
            <a:pPr marL="0" indent="0" algn="ctr">
              <a:buNone/>
            </a:pPr>
            <a:r>
              <a:rPr lang="en-US" sz="7000" b="1" dirty="0">
                <a:solidFill>
                  <a:srgbClr val="00B050"/>
                </a:solidFill>
              </a:rPr>
              <a:t>Introduction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2301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41676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Syntax</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7558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63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10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pic>
        <p:nvPicPr>
          <p:cNvPr id="3" name="Picture 2">
            <a:extLst>
              <a:ext uri="{FF2B5EF4-FFF2-40B4-BE49-F238E27FC236}">
                <a16:creationId xmlns:a16="http://schemas.microsoft.com/office/drawing/2014/main"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00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a:t>
            </a:r>
          </a:p>
        </p:txBody>
      </p:sp>
    </p:spTree>
    <p:extLst>
      <p:ext uri="{BB962C8B-B14F-4D97-AF65-F5344CB8AC3E}">
        <p14:creationId xmlns:p14="http://schemas.microsoft.com/office/powerpoint/2010/main" val="145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Behavior</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6448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2244971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solidFill>
                  <a:srgbClr val="C00000"/>
                </a:solidFill>
              </a:rPr>
              <a:t>Terraform State</a:t>
            </a:r>
          </a:p>
          <a:p>
            <a:pPr algn="ctr"/>
            <a:r>
              <a:rPr lang="en-US" dirty="0">
                <a:solidFill>
                  <a:srgbClr val="C00000"/>
                </a:solidFill>
              </a:rPr>
              <a:t>File</a:t>
            </a:r>
          </a:p>
          <a:p>
            <a:pPr algn="ctr"/>
            <a:r>
              <a:rPr lang="en-US" dirty="0" err="1">
                <a:solidFill>
                  <a:srgbClr val="C00000"/>
                </a:solidFill>
              </a:rPr>
              <a:t>terraform.tfstate</a:t>
            </a:r>
            <a:endParaRPr lang="en-US" dirty="0">
              <a:solidFill>
                <a:srgbClr val="C00000"/>
              </a:solidFill>
            </a:endParaRPr>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Rectangle 54">
            <a:extLst>
              <a:ext uri="{FF2B5EF4-FFF2-40B4-BE49-F238E27FC236}">
                <a16:creationId xmlns:a16="http://schemas.microsoft.com/office/drawing/2014/main"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dirty="0"/>
              <a:t>Azure Cloud</a:t>
            </a:r>
          </a:p>
        </p:txBody>
      </p:sp>
      <p:pic>
        <p:nvPicPr>
          <p:cNvPr id="61" name="Graphic 60">
            <a:extLst>
              <a:ext uri="{FF2B5EF4-FFF2-40B4-BE49-F238E27FC236}">
                <a16:creationId xmlns:a16="http://schemas.microsoft.com/office/drawing/2014/main"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dirty="0"/>
              <a:t>Resource Group</a:t>
            </a:r>
          </a:p>
        </p:txBody>
      </p:sp>
      <p:pic>
        <p:nvPicPr>
          <p:cNvPr id="7" name="Graphic 6">
            <a:extLst>
              <a:ext uri="{FF2B5EF4-FFF2-40B4-BE49-F238E27FC236}">
                <a16:creationId xmlns:a16="http://schemas.microsoft.com/office/drawing/2014/main"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dirty="0"/>
              <a:t>Virtual Network</a:t>
            </a:r>
          </a:p>
        </p:txBody>
      </p:sp>
      <p:pic>
        <p:nvPicPr>
          <p:cNvPr id="9" name="Graphic 8">
            <a:extLst>
              <a:ext uri="{FF2B5EF4-FFF2-40B4-BE49-F238E27FC236}">
                <a16:creationId xmlns:a16="http://schemas.microsoft.com/office/drawing/2014/main"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dirty="0"/>
              <a:t>Subnet</a:t>
            </a:r>
          </a:p>
        </p:txBody>
      </p:sp>
      <p:pic>
        <p:nvPicPr>
          <p:cNvPr id="13" name="Graphic 12">
            <a:extLst>
              <a:ext uri="{FF2B5EF4-FFF2-40B4-BE49-F238E27FC236}">
                <a16:creationId xmlns:a16="http://schemas.microsoft.com/office/drawing/2014/main"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dirty="0"/>
              <a:t>Public IP</a:t>
            </a:r>
          </a:p>
        </p:txBody>
      </p:sp>
      <p:pic>
        <p:nvPicPr>
          <p:cNvPr id="20" name="Graphic 19">
            <a:extLst>
              <a:ext uri="{FF2B5EF4-FFF2-40B4-BE49-F238E27FC236}">
                <a16:creationId xmlns:a16="http://schemas.microsoft.com/office/drawing/2014/main"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dirty="0"/>
              <a:t>Network Interface</a:t>
            </a:r>
          </a:p>
        </p:txBody>
      </p:sp>
      <p:cxnSp>
        <p:nvCxnSpPr>
          <p:cNvPr id="32" name="Straight Connector 31">
            <a:extLst>
              <a:ext uri="{FF2B5EF4-FFF2-40B4-BE49-F238E27FC236}">
                <a16:creationId xmlns:a16="http://schemas.microsoft.com/office/drawing/2014/main"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7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600087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Resources</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3597857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79897" y="25738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608353"/>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605AE62-C95B-9943-8918-3273FC515945}"/>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3521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Tree>
    <p:extLst>
      <p:ext uri="{BB962C8B-B14F-4D97-AF65-F5344CB8AC3E}">
        <p14:creationId xmlns:p14="http://schemas.microsoft.com/office/powerpoint/2010/main" val="3904756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12F2E5-4FEF-364B-94F2-93D868544E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90D9A7-25A9-0349-A0ED-8514D7CBDB2C}"/>
              </a:ext>
            </a:extLst>
          </p:cNvPr>
          <p:cNvSpPr>
            <a:spLocks noGrp="1"/>
          </p:cNvSpPr>
          <p:nvPr>
            <p:ph type="title"/>
          </p:nvPr>
        </p:nvSpPr>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6" name="Picture 5">
            <a:extLst>
              <a:ext uri="{FF2B5EF4-FFF2-40B4-BE49-F238E27FC236}">
                <a16:creationId xmlns:a16="http://schemas.microsoft.com/office/drawing/2014/main" id="{5CC56B0E-B95D-E144-A215-ED90541E1566}"/>
              </a:ext>
            </a:extLst>
          </p:cNvPr>
          <p:cNvPicPr>
            <a:picLocks noChangeAspect="1"/>
          </p:cNvPicPr>
          <p:nvPr/>
        </p:nvPicPr>
        <p:blipFill>
          <a:blip r:embed="rId2"/>
          <a:stretch>
            <a:fillRect/>
          </a:stretch>
        </p:blipFill>
        <p:spPr>
          <a:xfrm>
            <a:off x="183809" y="3559925"/>
            <a:ext cx="5105400" cy="3124200"/>
          </a:xfrm>
          <a:prstGeom prst="rect">
            <a:avLst/>
          </a:prstGeom>
        </p:spPr>
      </p:pic>
      <p:sp>
        <p:nvSpPr>
          <p:cNvPr id="10" name="Oval 9">
            <a:extLst>
              <a:ext uri="{FF2B5EF4-FFF2-40B4-BE49-F238E27FC236}">
                <a16:creationId xmlns:a16="http://schemas.microsoft.com/office/drawing/2014/main"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9 Demos for</a:t>
            </a:r>
          </a:p>
          <a:p>
            <a:pPr algn="ctr"/>
            <a:r>
              <a:rPr lang="en-US" sz="3000" dirty="0"/>
              <a:t>Meta-Arguments</a:t>
            </a:r>
          </a:p>
        </p:txBody>
      </p:sp>
    </p:spTree>
    <p:extLst>
      <p:ext uri="{BB962C8B-B14F-4D97-AF65-F5344CB8AC3E}">
        <p14:creationId xmlns:p14="http://schemas.microsoft.com/office/powerpoint/2010/main" val="392061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611680-85BE-4740-93B5-6ADCCD45E25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To handle </a:t>
            </a:r>
            <a:r>
              <a:rPr lang="en-US" dirty="0">
                <a:solidFill>
                  <a:srgbClr val="FFFF00"/>
                </a:solidFill>
              </a:rPr>
              <a:t>hidden resource or</a:t>
            </a:r>
            <a:r>
              <a:rPr lang="en-US" dirty="0"/>
              <a:t> </a:t>
            </a:r>
            <a:r>
              <a:rPr lang="en-US" dirty="0">
                <a:solidFill>
                  <a:srgbClr val="FFFF00"/>
                </a:solidFill>
              </a:rPr>
              <a:t>module</a:t>
            </a:r>
            <a:r>
              <a:rPr lang="en-US" dirty="0"/>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creating </a:t>
            </a:r>
            <a:r>
              <a:rPr lang="en-US" dirty="0">
                <a:solidFill>
                  <a:srgbClr val="FFFF00"/>
                </a:solidFill>
              </a:rPr>
              <a:t>multiple</a:t>
            </a:r>
            <a:r>
              <a:rPr lang="en-US" dirty="0"/>
              <a:t> resource </a:t>
            </a:r>
            <a:r>
              <a:rPr lang="en-US" dirty="0">
                <a:solidFill>
                  <a:srgbClr val="C00000"/>
                </a:solidFill>
              </a:rPr>
              <a:t>instances</a:t>
            </a:r>
            <a:r>
              <a:rPr lang="en-US" dirty="0"/>
              <a:t> according to a </a:t>
            </a:r>
            <a:r>
              <a:rPr lang="en-US" dirty="0">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create </a:t>
            </a:r>
            <a:r>
              <a:rPr lang="en-US" dirty="0">
                <a:solidFill>
                  <a:srgbClr val="FFFF00"/>
                </a:solidFill>
              </a:rPr>
              <a:t>multiple</a:t>
            </a:r>
            <a:r>
              <a:rPr lang="en-US" dirty="0"/>
              <a:t> </a:t>
            </a:r>
            <a:r>
              <a:rPr lang="en-US" dirty="0">
                <a:solidFill>
                  <a:srgbClr val="C00000"/>
                </a:solidFill>
              </a:rPr>
              <a:t>instances</a:t>
            </a:r>
            <a:r>
              <a:rPr lang="en-US" dirty="0"/>
              <a:t> according to a </a:t>
            </a:r>
            <a:r>
              <a:rPr lang="en-US" dirty="0">
                <a:solidFill>
                  <a:srgbClr val="FFFF00"/>
                </a:solidFill>
              </a:rPr>
              <a:t>map</a:t>
            </a:r>
            <a:r>
              <a:rPr lang="en-US" dirty="0"/>
              <a:t>, or </a:t>
            </a:r>
            <a:r>
              <a:rPr lang="en-US" dirty="0">
                <a:solidFill>
                  <a:srgbClr val="FFFF00"/>
                </a:solidFill>
              </a:rPr>
              <a:t>set</a:t>
            </a:r>
            <a:r>
              <a:rPr lang="en-US" dirty="0"/>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selecting a </a:t>
            </a:r>
            <a:r>
              <a:rPr lang="en-US" dirty="0">
                <a:solidFill>
                  <a:srgbClr val="FFFF00"/>
                </a:solidFill>
              </a:rPr>
              <a:t>non-default provider </a:t>
            </a:r>
            <a:r>
              <a:rPr lang="en-US" dirty="0"/>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Standard </a:t>
            </a:r>
            <a:r>
              <a:rPr lang="en-US" dirty="0">
                <a:solidFill>
                  <a:srgbClr val="FFFF00"/>
                </a:solidFill>
              </a:rPr>
              <a:t>Resource behavior can be altered </a:t>
            </a:r>
            <a:r>
              <a:rPr lang="en-US" dirty="0"/>
              <a:t>using special nested </a:t>
            </a:r>
            <a:r>
              <a:rPr lang="en-US" dirty="0">
                <a:solidFill>
                  <a:srgbClr val="FFFF00"/>
                </a:solidFill>
              </a:rPr>
              <a:t>lifecycle block </a:t>
            </a:r>
            <a:r>
              <a:rPr lang="en-US" dirty="0"/>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taking </a:t>
            </a:r>
            <a:r>
              <a:rPr lang="en-US" dirty="0">
                <a:solidFill>
                  <a:srgbClr val="FFFF00"/>
                </a:solidFill>
              </a:rPr>
              <a:t>extra actions </a:t>
            </a:r>
            <a:r>
              <a:rPr lang="en-US" dirty="0"/>
              <a:t>after resource creation (Example: </a:t>
            </a:r>
            <a:r>
              <a:rPr lang="en-US" dirty="0">
                <a:solidFill>
                  <a:srgbClr val="FFFF00"/>
                </a:solidFill>
              </a:rPr>
              <a:t>install</a:t>
            </a:r>
            <a:r>
              <a:rPr lang="en-US" dirty="0"/>
              <a:t> some app on server or do something on </a:t>
            </a:r>
            <a:r>
              <a:rPr lang="en-US" dirty="0">
                <a:solidFill>
                  <a:srgbClr val="FFFF00"/>
                </a:solidFill>
              </a:rPr>
              <a:t>local desktop </a:t>
            </a:r>
            <a:r>
              <a:rPr lang="en-US" dirty="0"/>
              <a:t>after resource is created at </a:t>
            </a:r>
            <a:r>
              <a:rPr lang="en-US" dirty="0">
                <a:solidFill>
                  <a:srgbClr val="FFFF00"/>
                </a:solidFill>
              </a:rPr>
              <a:t>remote</a:t>
            </a:r>
            <a:r>
              <a:rPr lang="en-US" dirty="0"/>
              <a:t> destination)</a:t>
            </a:r>
          </a:p>
        </p:txBody>
      </p:sp>
    </p:spTree>
    <p:extLst>
      <p:ext uri="{BB962C8B-B14F-4D97-AF65-F5344CB8AC3E}">
        <p14:creationId xmlns:p14="http://schemas.microsoft.com/office/powerpoint/2010/main" val="45466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dirty="0"/>
              <a:t>Documentation</a:t>
            </a:r>
          </a:p>
          <a:p>
            <a:r>
              <a:rPr lang="en-US" dirty="0">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Tree>
    <p:extLst>
      <p:ext uri="{BB962C8B-B14F-4D97-AF65-F5344CB8AC3E}">
        <p14:creationId xmlns:p14="http://schemas.microsoft.com/office/powerpoint/2010/main" val="21883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depends_on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5156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dirty="0"/>
              <a:t>Resource Meta-Arguments – </a:t>
            </a:r>
            <a:r>
              <a:rPr lang="en-US" dirty="0" err="1">
                <a:solidFill>
                  <a:srgbClr val="00B050"/>
                </a:solidFill>
              </a:rPr>
              <a:t>depends_on</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depends_on</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the </a:t>
            </a:r>
            <a:r>
              <a:rPr lang="en-IN" dirty="0" err="1">
                <a:solidFill>
                  <a:srgbClr val="FFFF00"/>
                </a:solidFill>
              </a:rPr>
              <a:t>depends_on</a:t>
            </a:r>
            <a:r>
              <a:rPr lang="en-IN" dirty="0">
                <a:solidFill>
                  <a:srgbClr val="FFFF00"/>
                </a:solidFill>
              </a:rPr>
              <a:t> </a:t>
            </a:r>
            <a:r>
              <a:rPr lang="en-IN" dirty="0"/>
              <a:t>meta-argument to handle </a:t>
            </a:r>
            <a:r>
              <a:rPr lang="en-IN" dirty="0">
                <a:solidFill>
                  <a:srgbClr val="99FF66"/>
                </a:solidFill>
              </a:rPr>
              <a:t>hidden</a:t>
            </a:r>
            <a:r>
              <a:rPr lang="en-IN" dirty="0"/>
              <a:t> resource or module dependencies that Terraform can't </a:t>
            </a:r>
            <a:r>
              <a:rPr lang="en-IN" dirty="0">
                <a:solidFill>
                  <a:srgbClr val="FFFF00"/>
                </a:solidFill>
              </a:rPr>
              <a:t>automatically infer</a:t>
            </a:r>
            <a:r>
              <a:rPr lang="en-IN" dirty="0"/>
              <a: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meta-argument, if present, must be a list of references to </a:t>
            </a:r>
            <a:r>
              <a:rPr lang="en-IN" dirty="0">
                <a:solidFill>
                  <a:srgbClr val="FFFF00"/>
                </a:solidFill>
              </a:rPr>
              <a:t>other resources or child modules </a:t>
            </a:r>
            <a:r>
              <a:rPr lang="en-IN" dirty="0"/>
              <a:t>in the same calling module. </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Arbitrary expressions </a:t>
            </a:r>
            <a:r>
              <a:rPr lang="en-IN" dirty="0">
                <a:solidFill>
                  <a:srgbClr val="FFFF00"/>
                </a:solidFill>
              </a:rPr>
              <a:t>are not allowed</a:t>
            </a:r>
            <a:r>
              <a:rPr lang="en-IN" dirty="0"/>
              <a:t> in the </a:t>
            </a:r>
            <a:r>
              <a:rPr lang="en-IN" dirty="0" err="1">
                <a:solidFill>
                  <a:srgbClr val="FFFF00"/>
                </a:solidFill>
              </a:rPr>
              <a:t>depends_on</a:t>
            </a:r>
            <a:r>
              <a:rPr lang="en-IN" dirty="0">
                <a:solidFill>
                  <a:srgbClr val="FFFF00"/>
                </a:solidFill>
              </a:rPr>
              <a:t> </a:t>
            </a:r>
            <a:r>
              <a:rPr lang="en-IN" dirty="0"/>
              <a:t>argument value, because its value must be known before Terraform knows resource relationships and thus before it can safely evaluate expressions.</a:t>
            </a:r>
            <a:endParaRPr lang="en-US" dirty="0"/>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argument is available in </a:t>
            </a:r>
            <a:r>
              <a:rPr lang="en-IN" dirty="0">
                <a:solidFill>
                  <a:srgbClr val="FFFF00"/>
                </a:solidFill>
              </a:rPr>
              <a:t>module</a:t>
            </a:r>
            <a:r>
              <a:rPr lang="en-IN" dirty="0"/>
              <a:t> </a:t>
            </a:r>
            <a:r>
              <a:rPr lang="en-IN" dirty="0">
                <a:solidFill>
                  <a:srgbClr val="FFFF00"/>
                </a:solidFill>
              </a:rPr>
              <a:t>blocks</a:t>
            </a:r>
            <a:r>
              <a:rPr lang="en-IN" dirty="0"/>
              <a:t> and in all </a:t>
            </a:r>
            <a:r>
              <a:rPr lang="en-IN" dirty="0">
                <a:solidFill>
                  <a:srgbClr val="FFFF00"/>
                </a:solidFill>
              </a:rPr>
              <a:t>resource blocks</a:t>
            </a:r>
            <a:r>
              <a:rPr lang="en-IN" dirty="0"/>
              <a:t>, regardless of resource type.</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argument should be used only as a </a:t>
            </a:r>
            <a:r>
              <a:rPr lang="en-IN" dirty="0">
                <a:solidFill>
                  <a:srgbClr val="C00000"/>
                </a:solidFill>
              </a:rPr>
              <a:t>last resort</a:t>
            </a:r>
            <a:r>
              <a:rPr lang="en-IN" dirty="0"/>
              <a:t>.  Add comments for future reference about why we added this.</a:t>
            </a:r>
            <a:endParaRPr lang="en-US" dirty="0"/>
          </a:p>
        </p:txBody>
      </p:sp>
    </p:spTree>
    <p:extLst>
      <p:ext uri="{BB962C8B-B14F-4D97-AF65-F5344CB8AC3E}">
        <p14:creationId xmlns:p14="http://schemas.microsoft.com/office/powerpoint/2010/main" val="249371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C6C98C-6D06-8942-8337-B557F997B81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160320" y="1837570"/>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Azure Resource Group</a:t>
            </a:r>
          </a:p>
        </p:txBody>
      </p:sp>
      <p:sp>
        <p:nvSpPr>
          <p:cNvPr id="6" name="Rectangle 5">
            <a:extLst>
              <a:ext uri="{FF2B5EF4-FFF2-40B4-BE49-F238E27FC236}">
                <a16:creationId xmlns:a16="http://schemas.microsoft.com/office/drawing/2014/main" id="{BC8DBD00-69AE-7945-8B02-8BD0AB6AF4BB}"/>
              </a:ext>
            </a:extLst>
          </p:cNvPr>
          <p:cNvSpPr/>
          <p:nvPr/>
        </p:nvSpPr>
        <p:spPr>
          <a:xfrm>
            <a:off x="160320" y="2551079"/>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Create Azure Virtual Network</a:t>
            </a:r>
          </a:p>
        </p:txBody>
      </p:sp>
      <p:sp>
        <p:nvSpPr>
          <p:cNvPr id="7" name="Rectangle 6">
            <a:extLst>
              <a:ext uri="{FF2B5EF4-FFF2-40B4-BE49-F238E27FC236}">
                <a16:creationId xmlns:a16="http://schemas.microsoft.com/office/drawing/2014/main" id="{34200AD7-2CB9-2441-89AC-8F58963569A9}"/>
              </a:ext>
            </a:extLst>
          </p:cNvPr>
          <p:cNvSpPr/>
          <p:nvPr/>
        </p:nvSpPr>
        <p:spPr>
          <a:xfrm>
            <a:off x="160320" y="3264588"/>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Azure Subnet</a:t>
            </a:r>
          </a:p>
        </p:txBody>
      </p:sp>
      <p:sp>
        <p:nvSpPr>
          <p:cNvPr id="8" name="Rectangle 7">
            <a:extLst>
              <a:ext uri="{FF2B5EF4-FFF2-40B4-BE49-F238E27FC236}">
                <a16:creationId xmlns:a16="http://schemas.microsoft.com/office/drawing/2014/main" id="{1C2C8864-517D-1F4F-85C7-E8818DAF8E61}"/>
              </a:ext>
            </a:extLst>
          </p:cNvPr>
          <p:cNvSpPr/>
          <p:nvPr/>
        </p:nvSpPr>
        <p:spPr>
          <a:xfrm>
            <a:off x="160320" y="4016439"/>
            <a:ext cx="5995818"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Azure Public IP</a:t>
            </a:r>
          </a:p>
        </p:txBody>
      </p:sp>
      <p:sp>
        <p:nvSpPr>
          <p:cNvPr id="9" name="Rectangle 8">
            <a:extLst>
              <a:ext uri="{FF2B5EF4-FFF2-40B4-BE49-F238E27FC236}">
                <a16:creationId xmlns:a16="http://schemas.microsoft.com/office/drawing/2014/main" id="{A6F71784-6FB8-394D-98DC-C8D6AB93893E}"/>
              </a:ext>
            </a:extLst>
          </p:cNvPr>
          <p:cNvSpPr/>
          <p:nvPr/>
        </p:nvSpPr>
        <p:spPr>
          <a:xfrm>
            <a:off x="160320" y="4729948"/>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Create Azure Network Interface</a:t>
            </a:r>
          </a:p>
        </p:txBody>
      </p:sp>
      <p:sp>
        <p:nvSpPr>
          <p:cNvPr id="11" name="Rectangle 10">
            <a:extLst>
              <a:ext uri="{FF2B5EF4-FFF2-40B4-BE49-F238E27FC236}">
                <a16:creationId xmlns:a16="http://schemas.microsoft.com/office/drawing/2014/main" id="{E86AFC62-FB0D-2046-A30A-3DD55219D972}"/>
              </a:ext>
            </a:extLst>
          </p:cNvPr>
          <p:cNvSpPr/>
          <p:nvPr/>
        </p:nvSpPr>
        <p:spPr>
          <a:xfrm>
            <a:off x="160320" y="1063221"/>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Random String Resource</a:t>
            </a:r>
          </a:p>
        </p:txBody>
      </p:sp>
      <p:sp>
        <p:nvSpPr>
          <p:cNvPr id="13" name="Oval 12">
            <a:extLst>
              <a:ext uri="{FF2B5EF4-FFF2-40B4-BE49-F238E27FC236}">
                <a16:creationId xmlns:a16="http://schemas.microsoft.com/office/drawing/2014/main" id="{68B543EF-E50B-F649-838D-9CED34B826EB}"/>
              </a:ext>
            </a:extLst>
          </p:cNvPr>
          <p:cNvSpPr/>
          <p:nvPr/>
        </p:nvSpPr>
        <p:spPr>
          <a:xfrm>
            <a:off x="783872" y="5327254"/>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Resource-5: Create Azure Public IP only after VNET and Subnet got created using </a:t>
            </a:r>
            <a:r>
              <a:rPr lang="en-US" dirty="0" err="1">
                <a:solidFill>
                  <a:srgbClr val="FFFF00"/>
                </a:solidFill>
              </a:rPr>
              <a:t>depends_on</a:t>
            </a:r>
            <a:endParaRPr lang="en-IN" dirty="0">
              <a:solidFill>
                <a:srgbClr val="FFFF00"/>
              </a:solidFill>
            </a:endParaRPr>
          </a:p>
        </p:txBody>
      </p:sp>
      <p:pic>
        <p:nvPicPr>
          <p:cNvPr id="27" name="Picture 26">
            <a:extLst>
              <a:ext uri="{FF2B5EF4-FFF2-40B4-BE49-F238E27FC236}">
                <a16:creationId xmlns:a16="http://schemas.microsoft.com/office/drawing/2014/main" id="{BCF32FA2-476C-814E-8B8A-C4903F12FC0E}"/>
              </a:ext>
            </a:extLst>
          </p:cNvPr>
          <p:cNvPicPr>
            <a:picLocks noChangeAspect="1"/>
          </p:cNvPicPr>
          <p:nvPr/>
        </p:nvPicPr>
        <p:blipFill>
          <a:blip r:embed="rId2"/>
          <a:stretch>
            <a:fillRect/>
          </a:stretch>
        </p:blipFill>
        <p:spPr>
          <a:xfrm>
            <a:off x="6664864" y="1068099"/>
            <a:ext cx="7815442" cy="5054909"/>
          </a:xfrm>
          <a:prstGeom prst="rect">
            <a:avLst/>
          </a:prstGeom>
        </p:spPr>
      </p:pic>
      <p:sp>
        <p:nvSpPr>
          <p:cNvPr id="28" name="Rectangle 27">
            <a:extLst>
              <a:ext uri="{FF2B5EF4-FFF2-40B4-BE49-F238E27FC236}">
                <a16:creationId xmlns:a16="http://schemas.microsoft.com/office/drawing/2014/main" id="{86680DBA-287D-D843-8A3A-F455401373AF}"/>
              </a:ext>
            </a:extLst>
          </p:cNvPr>
          <p:cNvSpPr/>
          <p:nvPr/>
        </p:nvSpPr>
        <p:spPr>
          <a:xfrm>
            <a:off x="6817489" y="1974831"/>
            <a:ext cx="4641448" cy="125262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E2A31DB8-54F1-244C-9290-8C91C369138A}"/>
              </a:ext>
            </a:extLst>
          </p:cNvPr>
          <p:cNvCxnSpPr>
            <a:stCxn id="13" idx="6"/>
            <a:endCxn id="28" idx="1"/>
          </p:cNvCxnSpPr>
          <p:nvPr/>
        </p:nvCxnSpPr>
        <p:spPr>
          <a:xfrm flipV="1">
            <a:off x="4742809" y="2601146"/>
            <a:ext cx="2074680" cy="3805789"/>
          </a:xfrm>
          <a:prstGeom prst="bentConnector3">
            <a:avLst>
              <a:gd name="adj1" fmla="val 75106"/>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2BB5A58-3BA9-9F47-B1F2-E73A5C9EE37C}"/>
              </a:ext>
            </a:extLst>
          </p:cNvPr>
          <p:cNvSpPr/>
          <p:nvPr/>
        </p:nvSpPr>
        <p:spPr>
          <a:xfrm>
            <a:off x="6950506" y="6406934"/>
            <a:ext cx="7396782" cy="10796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Tree>
    <p:extLst>
      <p:ext uri="{BB962C8B-B14F-4D97-AF65-F5344CB8AC3E}">
        <p14:creationId xmlns:p14="http://schemas.microsoft.com/office/powerpoint/2010/main" val="29668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3" grpId="0" animBg="1"/>
      <p:bldP spid="28"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184212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3637" y="2041416"/>
            <a:ext cx="4146763" cy="41467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9F88ADB2-7233-A047-84F5-82A5273F4943}"/>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957255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a:solidFill>
                  <a:srgbClr val="00B050"/>
                </a:solidFill>
              </a:rPr>
              <a:t>count</a:t>
            </a: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count</a:t>
            </a: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a:t>
            </a:r>
            <a:r>
              <a:rPr lang="en-IN" dirty="0"/>
              <a:t>block includes a </a:t>
            </a:r>
            <a:r>
              <a:rPr lang="en-IN" dirty="0">
                <a:solidFill>
                  <a:srgbClr val="FFFF00"/>
                </a:solidFill>
              </a:rPr>
              <a:t>count</a:t>
            </a:r>
            <a:r>
              <a:rPr lang="en-IN" dirty="0"/>
              <a:t> </a:t>
            </a:r>
            <a:r>
              <a:rPr lang="en-IN" dirty="0">
                <a:solidFill>
                  <a:srgbClr val="FFFF00"/>
                </a:solidFill>
              </a:rPr>
              <a:t>argument</a:t>
            </a:r>
            <a:r>
              <a:rPr lang="en-IN" dirty="0"/>
              <a:t> whose value is a </a:t>
            </a:r>
            <a:r>
              <a:rPr lang="en-IN" dirty="0">
                <a:solidFill>
                  <a:srgbClr val="FFFF00"/>
                </a:solidFill>
              </a:rPr>
              <a:t>whole number</a:t>
            </a:r>
            <a:r>
              <a:rPr lang="en-IN" dirty="0"/>
              <a:t>, Terraform will create that </a:t>
            </a:r>
            <a:r>
              <a:rPr lang="en-IN" dirty="0">
                <a:solidFill>
                  <a:srgbClr val="FFFF00"/>
                </a:solidFill>
              </a:rPr>
              <a:t>many</a:t>
            </a:r>
            <a:r>
              <a:rPr lang="en-IN" dirty="0"/>
              <a:t> instances.</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rgbClr val="FFFF00"/>
                </a:solidFill>
              </a:rPr>
              <a:t>count.index</a:t>
            </a:r>
            <a:r>
              <a:rPr lang="en-IN" dirty="0">
                <a:solidFill>
                  <a:srgbClr val="FFFF00"/>
                </a:solidFill>
              </a:rPr>
              <a:t>: </a:t>
            </a:r>
            <a:r>
              <a:rPr lang="en-IN" dirty="0"/>
              <a:t>The distinct index number (starting with 0) corresponding to this instance.</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2914240"/>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When count is set, Terraform </a:t>
            </a:r>
            <a:r>
              <a:rPr lang="en-IN" dirty="0">
                <a:solidFill>
                  <a:srgbClr val="FFFF00"/>
                </a:solidFill>
              </a:rPr>
              <a:t>distinguishes</a:t>
            </a:r>
            <a:r>
              <a:rPr lang="en-IN" dirty="0"/>
              <a:t> between the block itself and the multiple resource or module instances associated with it. Instances are identified by an </a:t>
            </a:r>
            <a:r>
              <a:rPr lang="en-IN" dirty="0">
                <a:solidFill>
                  <a:srgbClr val="FFFF00"/>
                </a:solidFill>
              </a:rPr>
              <a:t>index number</a:t>
            </a:r>
            <a:r>
              <a:rPr lang="en-IN" dirty="0"/>
              <a:t>, </a:t>
            </a:r>
            <a:r>
              <a:rPr lang="en-IN" dirty="0">
                <a:solidFill>
                  <a:srgbClr val="FFFF00"/>
                </a:solidFill>
              </a:rPr>
              <a:t>starting</a:t>
            </a:r>
            <a:r>
              <a:rPr lang="en-IN" dirty="0"/>
              <a:t> </a:t>
            </a:r>
            <a:r>
              <a:rPr lang="en-IN" dirty="0">
                <a:solidFill>
                  <a:srgbClr val="FFFF00"/>
                </a:solidFill>
              </a:rPr>
              <a:t>with 0</a:t>
            </a:r>
            <a:r>
              <a:rPr lang="en-IN" dirty="0"/>
              <a:t>. </a:t>
            </a:r>
            <a:endParaRPr lang="en-US" dirty="0">
              <a:solidFill>
                <a:srgbClr val="FF0000"/>
              </a:solidFill>
            </a:endParaRP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6"/>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count meta-argument accepts </a:t>
            </a:r>
            <a:r>
              <a:rPr lang="en-IN" dirty="0">
                <a:solidFill>
                  <a:srgbClr val="FFFF00"/>
                </a:solidFill>
              </a:rPr>
              <a:t>numeric expressions</a:t>
            </a:r>
            <a:r>
              <a:rPr lang="en-IN" dirty="0"/>
              <a:t>.  The count value must be known </a:t>
            </a:r>
            <a:r>
              <a:rPr lang="en-IN" i="1" dirty="0">
                <a:solidFill>
                  <a:srgbClr val="FFFF00"/>
                </a:solidFill>
              </a:rPr>
              <a:t>before</a:t>
            </a:r>
            <a:r>
              <a:rPr lang="en-IN" dirty="0"/>
              <a:t> Terraform performs any remote resource actions. </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count 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3044535" y="7055427"/>
            <a:ext cx="9029701"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3" name="Graphic 12" descr="Comment Important with solid fill">
            <a:extLst>
              <a:ext uri="{FF2B5EF4-FFF2-40B4-BE49-F238E27FC236}">
                <a16:creationId xmlns:a16="http://schemas.microsoft.com/office/drawing/2014/main" id="{670CE90A-22B9-5F48-9572-5AFA45F9E2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6219701"/>
            <a:ext cx="914400" cy="914400"/>
          </a:xfrm>
          <a:prstGeom prst="rect">
            <a:avLst/>
          </a:prstGeom>
        </p:spPr>
      </p:pic>
    </p:spTree>
    <p:extLst>
      <p:ext uri="{BB962C8B-B14F-4D97-AF65-F5344CB8AC3E}">
        <p14:creationId xmlns:p14="http://schemas.microsoft.com/office/powerpoint/2010/main" val="39696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C6C98C-6D06-8942-8337-B557F997B81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226060" y="1039883"/>
            <a:ext cx="13924057" cy="7635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 Resource-1: Use Meta-Argument </a:t>
            </a:r>
            <a:r>
              <a:rPr lang="en-IN" sz="2600" dirty="0">
                <a:solidFill>
                  <a:srgbClr val="FFFF00"/>
                </a:solidFill>
              </a:rPr>
              <a:t>Count</a:t>
            </a:r>
            <a:r>
              <a:rPr lang="en-IN" sz="2600" dirty="0"/>
              <a:t> to create </a:t>
            </a:r>
            <a:r>
              <a:rPr lang="en-IN" sz="2600" dirty="0">
                <a:solidFill>
                  <a:srgbClr val="FFFF00"/>
                </a:solidFill>
              </a:rPr>
              <a:t>multiple</a:t>
            </a:r>
            <a:r>
              <a:rPr lang="en-IN" sz="2600" dirty="0"/>
              <a:t> Resource Groups using </a:t>
            </a:r>
            <a:r>
              <a:rPr lang="en-IN" sz="2600" dirty="0">
                <a:solidFill>
                  <a:srgbClr val="FFFF00"/>
                </a:solidFill>
              </a:rPr>
              <a:t>single</a:t>
            </a:r>
            <a:r>
              <a:rPr lang="en-IN" sz="2600" dirty="0"/>
              <a:t> Resource</a:t>
            </a:r>
          </a:p>
        </p:txBody>
      </p:sp>
      <p:sp>
        <p:nvSpPr>
          <p:cNvPr id="16" name="Rectangle 15">
            <a:extLst>
              <a:ext uri="{FF2B5EF4-FFF2-40B4-BE49-F238E27FC236}">
                <a16:creationId xmlns:a16="http://schemas.microsoft.com/office/drawing/2014/main" id="{F56C2D32-6F82-BE43-A42D-F83B96384157}"/>
              </a:ext>
            </a:extLst>
          </p:cNvPr>
          <p:cNvSpPr/>
          <p:nvPr/>
        </p:nvSpPr>
        <p:spPr>
          <a:xfrm>
            <a:off x="11365353" y="2189249"/>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21" name="Rectangle 20">
            <a:extLst>
              <a:ext uri="{FF2B5EF4-FFF2-40B4-BE49-F238E27FC236}">
                <a16:creationId xmlns:a16="http://schemas.microsoft.com/office/drawing/2014/main" id="{6481D565-6C9C-404F-8604-FE190507E37C}"/>
              </a:ext>
            </a:extLst>
          </p:cNvPr>
          <p:cNvSpPr/>
          <p:nvPr/>
        </p:nvSpPr>
        <p:spPr>
          <a:xfrm>
            <a:off x="11365353" y="2950976"/>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count.index</a:t>
            </a:r>
            <a:endParaRPr lang="en-US" sz="3000" dirty="0"/>
          </a:p>
        </p:txBody>
      </p:sp>
      <p:sp>
        <p:nvSpPr>
          <p:cNvPr id="18" name="Rectangle 17">
            <a:extLst>
              <a:ext uri="{FF2B5EF4-FFF2-40B4-BE49-F238E27FC236}">
                <a16:creationId xmlns:a16="http://schemas.microsoft.com/office/drawing/2014/main" id="{7C0EA8F7-4E11-4A43-8C78-D32181534F10}"/>
              </a:ext>
            </a:extLst>
          </p:cNvPr>
          <p:cNvSpPr/>
          <p:nvPr/>
        </p:nvSpPr>
        <p:spPr>
          <a:xfrm>
            <a:off x="7837428" y="528322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[0]</a:t>
            </a:r>
          </a:p>
        </p:txBody>
      </p:sp>
      <p:sp>
        <p:nvSpPr>
          <p:cNvPr id="19" name="Rectangle 18">
            <a:extLst>
              <a:ext uri="{FF2B5EF4-FFF2-40B4-BE49-F238E27FC236}">
                <a16:creationId xmlns:a16="http://schemas.microsoft.com/office/drawing/2014/main" id="{FC40C147-A3B9-5849-AF1B-5F97C41B9F25}"/>
              </a:ext>
            </a:extLst>
          </p:cNvPr>
          <p:cNvSpPr/>
          <p:nvPr/>
        </p:nvSpPr>
        <p:spPr>
          <a:xfrm>
            <a:off x="7837428" y="6054251"/>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[1]</a:t>
            </a:r>
          </a:p>
        </p:txBody>
      </p:sp>
      <p:sp>
        <p:nvSpPr>
          <p:cNvPr id="20" name="Rectangle 19">
            <a:extLst>
              <a:ext uri="{FF2B5EF4-FFF2-40B4-BE49-F238E27FC236}">
                <a16:creationId xmlns:a16="http://schemas.microsoft.com/office/drawing/2014/main" id="{F024AE3E-A5C7-E042-AEA1-B41148FAEB49}"/>
              </a:ext>
            </a:extLst>
          </p:cNvPr>
          <p:cNvSpPr/>
          <p:nvPr/>
        </p:nvSpPr>
        <p:spPr>
          <a:xfrm>
            <a:off x="7837428" y="6825273"/>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[2]</a:t>
            </a:r>
          </a:p>
        </p:txBody>
      </p:sp>
      <p:pic>
        <p:nvPicPr>
          <p:cNvPr id="7" name="Picture 6">
            <a:extLst>
              <a:ext uri="{FF2B5EF4-FFF2-40B4-BE49-F238E27FC236}">
                <a16:creationId xmlns:a16="http://schemas.microsoft.com/office/drawing/2014/main" id="{422A504C-64CD-6C40-8703-A764A2FFAAF3}"/>
              </a:ext>
            </a:extLst>
          </p:cNvPr>
          <p:cNvPicPr>
            <a:picLocks noChangeAspect="1"/>
          </p:cNvPicPr>
          <p:nvPr/>
        </p:nvPicPr>
        <p:blipFill>
          <a:blip r:embed="rId2"/>
          <a:stretch>
            <a:fillRect/>
          </a:stretch>
        </p:blipFill>
        <p:spPr>
          <a:xfrm>
            <a:off x="226060" y="1884700"/>
            <a:ext cx="9423400" cy="3251200"/>
          </a:xfrm>
          <a:prstGeom prst="rect">
            <a:avLst/>
          </a:prstGeom>
        </p:spPr>
      </p:pic>
      <p:sp>
        <p:nvSpPr>
          <p:cNvPr id="8" name="Rectangle 7">
            <a:extLst>
              <a:ext uri="{FF2B5EF4-FFF2-40B4-BE49-F238E27FC236}">
                <a16:creationId xmlns:a16="http://schemas.microsoft.com/office/drawing/2014/main" id="{8FB62329-1EA3-4A40-B6E5-3E6B1D1DCDDA}"/>
              </a:ext>
            </a:extLst>
          </p:cNvPr>
          <p:cNvSpPr/>
          <p:nvPr/>
        </p:nvSpPr>
        <p:spPr>
          <a:xfrm>
            <a:off x="717630" y="2941662"/>
            <a:ext cx="2210765"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84F346-C349-6D43-81A6-DF316E34B9A6}"/>
              </a:ext>
            </a:extLst>
          </p:cNvPr>
          <p:cNvSpPr/>
          <p:nvPr/>
        </p:nvSpPr>
        <p:spPr>
          <a:xfrm>
            <a:off x="717630" y="3526805"/>
            <a:ext cx="6370444"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1F233FF-57BF-9143-90B2-36EA3B634A0C}"/>
              </a:ext>
            </a:extLst>
          </p:cNvPr>
          <p:cNvCxnSpPr>
            <a:stCxn id="16" idx="1"/>
            <a:endCxn id="8" idx="3"/>
          </p:cNvCxnSpPr>
          <p:nvPr/>
        </p:nvCxnSpPr>
        <p:spPr>
          <a:xfrm flipH="1">
            <a:off x="2928395" y="2469804"/>
            <a:ext cx="8436958" cy="71724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00FD0F-1CAD-4644-A3EF-998D4B495E02}"/>
              </a:ext>
            </a:extLst>
          </p:cNvPr>
          <p:cNvCxnSpPr>
            <a:endCxn id="24" idx="3"/>
          </p:cNvCxnSpPr>
          <p:nvPr/>
        </p:nvCxnSpPr>
        <p:spPr>
          <a:xfrm flipH="1">
            <a:off x="7088074" y="3231530"/>
            <a:ext cx="4277279" cy="54065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F99949E-3996-7443-BDFD-A050EE2FE0CD}"/>
              </a:ext>
            </a:extLst>
          </p:cNvPr>
          <p:cNvSpPr/>
          <p:nvPr/>
        </p:nvSpPr>
        <p:spPr>
          <a:xfrm>
            <a:off x="1005840" y="604096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t>myrg</a:t>
            </a:r>
            <a:endParaRPr lang="en-IN" dirty="0"/>
          </a:p>
        </p:txBody>
      </p:sp>
      <p:cxnSp>
        <p:nvCxnSpPr>
          <p:cNvPr id="17" name="Straight Arrow Connector 16">
            <a:extLst>
              <a:ext uri="{FF2B5EF4-FFF2-40B4-BE49-F238E27FC236}">
                <a16:creationId xmlns:a16="http://schemas.microsoft.com/office/drawing/2014/main" id="{4C49A124-70B9-7042-B086-ACBA45B8EC23}"/>
              </a:ext>
            </a:extLst>
          </p:cNvPr>
          <p:cNvCxnSpPr>
            <a:stCxn id="28" idx="3"/>
            <a:endCxn id="18" idx="1"/>
          </p:cNvCxnSpPr>
          <p:nvPr/>
        </p:nvCxnSpPr>
        <p:spPr>
          <a:xfrm flipV="1">
            <a:off x="5240808" y="5543002"/>
            <a:ext cx="2596620" cy="75774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0CCC08-36DF-CE41-BB59-D81655D8DC5C}"/>
              </a:ext>
            </a:extLst>
          </p:cNvPr>
          <p:cNvCxnSpPr>
            <a:stCxn id="28" idx="3"/>
            <a:endCxn id="19" idx="1"/>
          </p:cNvCxnSpPr>
          <p:nvPr/>
        </p:nvCxnSpPr>
        <p:spPr>
          <a:xfrm>
            <a:off x="5240808" y="6300742"/>
            <a:ext cx="2596620" cy="132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DFA25A1-3E79-9342-A934-C45391F749F6}"/>
              </a:ext>
            </a:extLst>
          </p:cNvPr>
          <p:cNvCxnSpPr>
            <a:stCxn id="28" idx="3"/>
            <a:endCxn id="20" idx="1"/>
          </p:cNvCxnSpPr>
          <p:nvPr/>
        </p:nvCxnSpPr>
        <p:spPr>
          <a:xfrm>
            <a:off x="5240808" y="6300742"/>
            <a:ext cx="2596620" cy="78430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D64E7A26-C4D0-6743-86B9-DF13E3FC6F12}"/>
              </a:ext>
            </a:extLst>
          </p:cNvPr>
          <p:cNvSpPr/>
          <p:nvPr/>
        </p:nvSpPr>
        <p:spPr>
          <a:xfrm>
            <a:off x="12072396" y="4998818"/>
            <a:ext cx="685339" cy="2575101"/>
          </a:xfrm>
          <a:prstGeom prst="rightBrace">
            <a:avLst/>
          </a:prstGeom>
          <a:ln w="476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86D7D0F2-5CE2-B44A-9A3E-9EB24171572C}"/>
              </a:ext>
            </a:extLst>
          </p:cNvPr>
          <p:cNvSpPr txBox="1"/>
          <p:nvPr/>
        </p:nvSpPr>
        <p:spPr>
          <a:xfrm>
            <a:off x="12757735" y="5901647"/>
            <a:ext cx="1319528" cy="769441"/>
          </a:xfrm>
          <a:prstGeom prst="rect">
            <a:avLst/>
          </a:prstGeom>
          <a:noFill/>
        </p:spPr>
        <p:txBody>
          <a:bodyPr wrap="none" rtlCol="0">
            <a:spAutoFit/>
          </a:bodyPr>
          <a:lstStyle/>
          <a:p>
            <a:r>
              <a:rPr lang="en-US" b="1" dirty="0">
                <a:solidFill>
                  <a:srgbClr val="7030A0"/>
                </a:solidFill>
              </a:rPr>
              <a:t>Resource</a:t>
            </a:r>
            <a:r>
              <a:rPr lang="en-US" b="1" dirty="0">
                <a:solidFill>
                  <a:schemeClr val="accent3">
                    <a:lumMod val="75000"/>
                  </a:schemeClr>
                </a:solidFill>
              </a:rPr>
              <a:t> </a:t>
            </a:r>
          </a:p>
          <a:p>
            <a:r>
              <a:rPr lang="en-US" b="1" dirty="0">
                <a:solidFill>
                  <a:srgbClr val="7030A0"/>
                </a:solidFill>
              </a:rPr>
              <a:t>Instances</a:t>
            </a:r>
          </a:p>
        </p:txBody>
      </p:sp>
    </p:spTree>
    <p:extLst>
      <p:ext uri="{BB962C8B-B14F-4D97-AF65-F5344CB8AC3E}">
        <p14:creationId xmlns:p14="http://schemas.microsoft.com/office/powerpoint/2010/main" val="39964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par>
                                <p:cTn id="45" presetID="2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down)">
                                      <p:cBhvr>
                                        <p:cTn id="64" dur="500"/>
                                        <p:tgtEl>
                                          <p:spTgt spid="4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1" grpId="0" animBg="1"/>
      <p:bldP spid="18" grpId="0" animBg="1"/>
      <p:bldP spid="19" grpId="0" animBg="1"/>
      <p:bldP spid="20" grpId="0" animBg="1"/>
      <p:bldP spid="8" grpId="0" animBg="1"/>
      <p:bldP spid="24" grpId="0" animBg="1"/>
      <p:bldP spid="28" grpId="0" animBg="1"/>
      <p:bldP spid="41" grpId="0" animBg="1"/>
      <p:bldP spid="4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for_each</a:t>
            </a:r>
            <a:r>
              <a:rPr lang="en-US" sz="7000" b="1" dirty="0">
                <a:solidFill>
                  <a:srgbClr val="0070C0"/>
                </a:solidFill>
              </a:rPr>
              <a:t> with Maps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3243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err="1">
                <a:solidFill>
                  <a:srgbClr val="00B050"/>
                </a:solidFill>
              </a:rPr>
              <a:t>for_each</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for_each</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block </a:t>
            </a:r>
            <a:r>
              <a:rPr lang="en-IN" dirty="0"/>
              <a:t>includes a </a:t>
            </a:r>
            <a:r>
              <a:rPr lang="en-IN" dirty="0" err="1">
                <a:solidFill>
                  <a:srgbClr val="FFFF00"/>
                </a:solidFill>
              </a:rPr>
              <a:t>for_each</a:t>
            </a:r>
            <a:r>
              <a:rPr lang="en-IN" dirty="0">
                <a:solidFill>
                  <a:srgbClr val="FFFF00"/>
                </a:solidFill>
              </a:rPr>
              <a:t> </a:t>
            </a:r>
            <a:r>
              <a:rPr lang="en-IN" dirty="0"/>
              <a:t>argument whose value is a </a:t>
            </a:r>
            <a:r>
              <a:rPr lang="en-IN" dirty="0">
                <a:solidFill>
                  <a:srgbClr val="FFFF00"/>
                </a:solidFill>
              </a:rPr>
              <a:t>map or a set of strings</a:t>
            </a:r>
            <a:r>
              <a:rPr lang="en-IN" dirty="0"/>
              <a:t>, Terraform will create </a:t>
            </a:r>
            <a:r>
              <a:rPr lang="en-IN" dirty="0">
                <a:solidFill>
                  <a:srgbClr val="FFFF00"/>
                </a:solidFill>
              </a:rPr>
              <a:t>one instance for each member </a:t>
            </a:r>
            <a:r>
              <a:rPr lang="en-IN" dirty="0"/>
              <a:t>of that map or set.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For set of Strings, </a:t>
            </a:r>
            <a:r>
              <a:rPr lang="en-IN" dirty="0" err="1">
                <a:solidFill>
                  <a:srgbClr val="FFFF00"/>
                </a:solidFill>
              </a:rPr>
              <a:t>each.key</a:t>
            </a:r>
            <a:r>
              <a:rPr lang="en-IN" dirty="0">
                <a:solidFill>
                  <a:srgbClr val="FFFF00"/>
                </a:solidFill>
              </a:rPr>
              <a:t> = </a:t>
            </a:r>
            <a:r>
              <a:rPr lang="en-IN" dirty="0" err="1">
                <a:solidFill>
                  <a:srgbClr val="FFFF00"/>
                </a:solidFill>
              </a:rPr>
              <a:t>each.value</a:t>
            </a:r>
            <a:endParaRPr lang="en-IN" dirty="0">
              <a:solidFill>
                <a:srgbClr val="FFFF00"/>
              </a:solidFill>
            </a:endParaRPr>
          </a:p>
          <a:p>
            <a:r>
              <a:rPr lang="en-IN" dirty="0" err="1"/>
              <a:t>for_each</a:t>
            </a:r>
            <a:r>
              <a:rPr lang="en-IN" dirty="0"/>
              <a:t> = </a:t>
            </a:r>
            <a:r>
              <a:rPr lang="en-IN" dirty="0" err="1"/>
              <a:t>toset</a:t>
            </a:r>
            <a:r>
              <a:rPr lang="en-IN" dirty="0"/>
              <a:t>( ["Jack", "James"] )</a:t>
            </a:r>
          </a:p>
          <a:p>
            <a:r>
              <a:rPr lang="en-US" dirty="0" err="1"/>
              <a:t>each.key</a:t>
            </a:r>
            <a:r>
              <a:rPr lang="en-US" dirty="0"/>
              <a:t> = Jack </a:t>
            </a:r>
          </a:p>
          <a:p>
            <a:r>
              <a:rPr lang="en-US" dirty="0" err="1"/>
              <a:t>each.key</a:t>
            </a:r>
            <a:r>
              <a:rPr lang="en-US" dirty="0"/>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Maps, we use </a:t>
            </a:r>
            <a:r>
              <a:rPr lang="en-IN" dirty="0" err="1">
                <a:solidFill>
                  <a:srgbClr val="FFFF00"/>
                </a:solidFill>
              </a:rPr>
              <a:t>each.key</a:t>
            </a:r>
            <a:r>
              <a:rPr lang="en-IN" dirty="0">
                <a:solidFill>
                  <a:srgbClr val="FFFF00"/>
                </a:solidFill>
              </a:rPr>
              <a:t> &amp; </a:t>
            </a:r>
            <a:r>
              <a:rPr lang="en-IN" dirty="0" err="1">
                <a:solidFill>
                  <a:srgbClr val="FFFF00"/>
                </a:solidFill>
              </a:rPr>
              <a:t>each.value</a:t>
            </a:r>
            <a:br>
              <a:rPr lang="en-IN" dirty="0"/>
            </a:br>
            <a:r>
              <a:rPr lang="en-IN" dirty="0" err="1">
                <a:solidFill>
                  <a:srgbClr val="FFFF00"/>
                </a:solidFill>
              </a:rPr>
              <a:t>for_each</a:t>
            </a:r>
            <a:r>
              <a:rPr lang="en-IN" dirty="0">
                <a:solidFill>
                  <a:srgbClr val="FFFF00"/>
                </a:solidFill>
              </a:rPr>
              <a:t> = {</a:t>
            </a:r>
          </a:p>
          <a:p>
            <a:r>
              <a:rPr lang="en-IN" dirty="0">
                <a:solidFill>
                  <a:srgbClr val="FFFF00"/>
                </a:solidFill>
              </a:rPr>
              <a:t>dev = ”myapp1"</a:t>
            </a:r>
          </a:p>
          <a:p>
            <a:r>
              <a:rPr lang="en-US" dirty="0">
                <a:solidFill>
                  <a:srgbClr val="FFFF00"/>
                </a:solidFill>
              </a:rPr>
              <a:t>}</a:t>
            </a:r>
            <a:br>
              <a:rPr lang="en-US" dirty="0"/>
            </a:br>
            <a:r>
              <a:rPr lang="en-US" dirty="0" err="1">
                <a:solidFill>
                  <a:srgbClr val="FFFF00"/>
                </a:solidFill>
              </a:rPr>
              <a:t>each.key</a:t>
            </a:r>
            <a:r>
              <a:rPr lang="en-US" dirty="0">
                <a:solidFill>
                  <a:srgbClr val="FFFF00"/>
                </a:solidFill>
              </a:rPr>
              <a:t> </a:t>
            </a:r>
            <a:r>
              <a:rPr lang="en-US" dirty="0"/>
              <a:t>= dev</a:t>
            </a:r>
            <a:br>
              <a:rPr lang="en-US" dirty="0"/>
            </a:br>
            <a:r>
              <a:rPr lang="en-US" dirty="0" err="1">
                <a:solidFill>
                  <a:srgbClr val="FFFF00"/>
                </a:solidFill>
              </a:rPr>
              <a:t>each.value</a:t>
            </a:r>
            <a:r>
              <a:rPr lang="en-US" dirty="0">
                <a:solidFill>
                  <a:srgbClr val="FFFF00"/>
                </a:solidFill>
              </a:rPr>
              <a:t> </a:t>
            </a:r>
            <a:r>
              <a:rPr lang="en-US" dirty="0"/>
              <a:t>= myapp1</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blocks where </a:t>
            </a:r>
            <a:r>
              <a:rPr lang="en-IN" dirty="0" err="1">
                <a:solidFill>
                  <a:srgbClr val="FFFF00"/>
                </a:solidFill>
              </a:rPr>
              <a:t>for_each</a:t>
            </a:r>
            <a:r>
              <a:rPr lang="en-IN" dirty="0">
                <a:solidFill>
                  <a:srgbClr val="FFFF00"/>
                </a:solidFill>
              </a:rPr>
              <a:t> </a:t>
            </a:r>
            <a:r>
              <a:rPr lang="en-IN" dirty="0"/>
              <a:t>is set, an additional </a:t>
            </a:r>
            <a:r>
              <a:rPr lang="en-IN" dirty="0">
                <a:solidFill>
                  <a:srgbClr val="FFFF00"/>
                </a:solidFill>
              </a:rPr>
              <a:t>each</a:t>
            </a:r>
            <a:r>
              <a:rPr lang="en-IN" dirty="0"/>
              <a:t> object is available in expressions, so you can modify the configuration of each instance. </a:t>
            </a:r>
          </a:p>
          <a:p>
            <a:r>
              <a:rPr lang="en-IN" dirty="0" err="1">
                <a:solidFill>
                  <a:srgbClr val="FFFF00"/>
                </a:solidFill>
              </a:rPr>
              <a:t>each.key</a:t>
            </a:r>
            <a:r>
              <a:rPr lang="en-IN" dirty="0">
                <a:solidFill>
                  <a:srgbClr val="FFFF00"/>
                </a:solidFill>
              </a:rPr>
              <a:t> </a:t>
            </a:r>
            <a:r>
              <a:rPr lang="en-IN" dirty="0"/>
              <a:t>— The map key (or set member) corresponding to this instance.</a:t>
            </a:r>
          </a:p>
          <a:p>
            <a:r>
              <a:rPr lang="en-US" dirty="0" err="1">
                <a:solidFill>
                  <a:srgbClr val="FFFF00"/>
                </a:solidFill>
              </a:rPr>
              <a:t>each.value</a:t>
            </a:r>
            <a:r>
              <a:rPr lang="en-US" dirty="0">
                <a:solidFill>
                  <a:srgbClr val="FFFF00"/>
                </a:solidFill>
              </a:rPr>
              <a:t> </a:t>
            </a:r>
            <a:r>
              <a:rPr lang="en-US" dirty="0"/>
              <a:t>— The map value corresponding to this instance. (If a set was provided, this is the same as </a:t>
            </a:r>
            <a:r>
              <a:rPr lang="en-US" dirty="0" err="1">
                <a:solidFill>
                  <a:srgbClr val="FFFF00"/>
                </a:solidFill>
              </a:rPr>
              <a:t>each.key</a:t>
            </a:r>
            <a:r>
              <a:rPr lang="en-US" dirty="0"/>
              <a:t>.)</a:t>
            </a:r>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a:t>
            </a:r>
            <a:r>
              <a:rPr lang="en-IN" dirty="0" err="1">
                <a:solidFill>
                  <a:srgbClr val="FFFF00"/>
                </a:solidFill>
              </a:rPr>
              <a:t>for_each</a:t>
            </a:r>
            <a:r>
              <a:rPr lang="en-IN" dirty="0">
                <a:solidFill>
                  <a:srgbClr val="FFFF00"/>
                </a:solidFill>
              </a:rPr>
              <a:t> </a:t>
            </a:r>
            <a:r>
              <a:rPr lang="en-IN" dirty="0"/>
              <a:t>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2" name="Graphic 11" descr="Comment Important with solid fill">
            <a:extLst>
              <a:ext uri="{FF2B5EF4-FFF2-40B4-BE49-F238E27FC236}">
                <a16:creationId xmlns:a16="http://schemas.microsoft.com/office/drawing/2014/main" id="{E3461B2B-7E34-894B-AF76-E86B982B86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4" y="572822"/>
            <a:ext cx="914400" cy="914400"/>
          </a:xfrm>
          <a:prstGeom prst="rect">
            <a:avLst/>
          </a:prstGeom>
        </p:spPr>
      </p:pic>
    </p:spTree>
    <p:extLst>
      <p:ext uri="{BB962C8B-B14F-4D97-AF65-F5344CB8AC3E}">
        <p14:creationId xmlns:p14="http://schemas.microsoft.com/office/powerpoint/2010/main" val="3279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2D58A-FD4D-4D40-96FF-1008922D28A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id="{9D601882-06FD-B34F-A676-4B7A0CAA9A01}"/>
              </a:ext>
            </a:extLst>
          </p:cNvPr>
          <p:cNvSpPr/>
          <p:nvPr/>
        </p:nvSpPr>
        <p:spPr>
          <a:xfrm>
            <a:off x="169957" y="802276"/>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 Resource-1: Use Meta-Argument </a:t>
            </a:r>
            <a:r>
              <a:rPr lang="en-IN" sz="3000" dirty="0" err="1">
                <a:solidFill>
                  <a:srgbClr val="FFFF00"/>
                </a:solidFill>
              </a:rPr>
              <a:t>for_each</a:t>
            </a:r>
            <a:r>
              <a:rPr lang="en-IN" sz="3000" dirty="0">
                <a:solidFill>
                  <a:srgbClr val="FFFF00"/>
                </a:solidFill>
              </a:rPr>
              <a:t> with Maps</a:t>
            </a:r>
            <a:r>
              <a:rPr lang="en-IN" sz="3000" dirty="0"/>
              <a:t> to create </a:t>
            </a:r>
            <a:r>
              <a:rPr lang="en-IN" sz="3000" dirty="0">
                <a:solidFill>
                  <a:srgbClr val="FFFF00"/>
                </a:solidFill>
              </a:rPr>
              <a:t>multiple Resource Groups </a:t>
            </a:r>
            <a:r>
              <a:rPr lang="en-IN" sz="3000" dirty="0"/>
              <a:t>using </a:t>
            </a:r>
            <a:r>
              <a:rPr lang="en-IN" sz="3000" dirty="0">
                <a:solidFill>
                  <a:srgbClr val="FFFF00"/>
                </a:solidFill>
              </a:rPr>
              <a:t>single</a:t>
            </a:r>
            <a:r>
              <a:rPr lang="en-IN" sz="3000" dirty="0"/>
              <a:t> Resource</a:t>
            </a:r>
          </a:p>
        </p:txBody>
      </p:sp>
      <p:sp>
        <p:nvSpPr>
          <p:cNvPr id="10" name="Rectangle 9">
            <a:extLst>
              <a:ext uri="{FF2B5EF4-FFF2-40B4-BE49-F238E27FC236}">
                <a16:creationId xmlns:a16="http://schemas.microsoft.com/office/drawing/2014/main" id="{76E947C4-4AC0-654C-858A-06594DD3B593}"/>
              </a:ext>
            </a:extLst>
          </p:cNvPr>
          <p:cNvSpPr/>
          <p:nvPr/>
        </p:nvSpPr>
        <p:spPr>
          <a:xfrm>
            <a:off x="144082" y="3667991"/>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id="{352A4EFF-2C0C-284F-83F1-9B045AF46F46}"/>
              </a:ext>
            </a:extLst>
          </p:cNvPr>
          <p:cNvSpPr/>
          <p:nvPr/>
        </p:nvSpPr>
        <p:spPr>
          <a:xfrm>
            <a:off x="144082" y="468858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id="{41E5F055-06A3-E14C-8E96-18C97A253C3D}"/>
              </a:ext>
            </a:extLst>
          </p:cNvPr>
          <p:cNvSpPr/>
          <p:nvPr/>
        </p:nvSpPr>
        <p:spPr>
          <a:xfrm>
            <a:off x="144081" y="575364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solidFill>
                  <a:schemeClr val="bg1"/>
                </a:solidFill>
              </a:rPr>
              <a:t>for Resource Group Location</a:t>
            </a:r>
          </a:p>
        </p:txBody>
      </p:sp>
      <p:pic>
        <p:nvPicPr>
          <p:cNvPr id="3" name="Picture 2">
            <a:extLst>
              <a:ext uri="{FF2B5EF4-FFF2-40B4-BE49-F238E27FC236}">
                <a16:creationId xmlns:a16="http://schemas.microsoft.com/office/drawing/2014/main" id="{419E5F8E-98C6-CD48-A276-F538E2E1C46A}"/>
              </a:ext>
            </a:extLst>
          </p:cNvPr>
          <p:cNvPicPr>
            <a:picLocks noChangeAspect="1"/>
          </p:cNvPicPr>
          <p:nvPr/>
        </p:nvPicPr>
        <p:blipFill>
          <a:blip r:embed="rId2"/>
          <a:stretch>
            <a:fillRect/>
          </a:stretch>
        </p:blipFill>
        <p:spPr>
          <a:xfrm>
            <a:off x="6473997" y="2462305"/>
            <a:ext cx="7832066" cy="4734463"/>
          </a:xfrm>
          <a:prstGeom prst="rect">
            <a:avLst/>
          </a:prstGeom>
        </p:spPr>
      </p:pic>
      <p:sp>
        <p:nvSpPr>
          <p:cNvPr id="13" name="Rectangle 12">
            <a:extLst>
              <a:ext uri="{FF2B5EF4-FFF2-40B4-BE49-F238E27FC236}">
                <a16:creationId xmlns:a16="http://schemas.microsoft.com/office/drawing/2014/main" id="{FB1AECCF-385F-1A4F-8649-E26BE72669B6}"/>
              </a:ext>
            </a:extLst>
          </p:cNvPr>
          <p:cNvSpPr/>
          <p:nvPr/>
        </p:nvSpPr>
        <p:spPr>
          <a:xfrm>
            <a:off x="6863938" y="3455719"/>
            <a:ext cx="4096987" cy="214943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CA41680-4A5F-3148-A0EA-0583D0233353}"/>
              </a:ext>
            </a:extLst>
          </p:cNvPr>
          <p:cNvSpPr/>
          <p:nvPr/>
        </p:nvSpPr>
        <p:spPr>
          <a:xfrm>
            <a:off x="6956961" y="5677634"/>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83D197-151A-804D-8BA8-1E8A5FA3C399}"/>
              </a:ext>
            </a:extLst>
          </p:cNvPr>
          <p:cNvSpPr/>
          <p:nvPr/>
        </p:nvSpPr>
        <p:spPr>
          <a:xfrm>
            <a:off x="6956960" y="6165665"/>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E9DE3E7-FB88-9E43-AEE5-446BD7A7E8C0}"/>
              </a:ext>
            </a:extLst>
          </p:cNvPr>
          <p:cNvCxnSpPr>
            <a:stCxn id="10" idx="3"/>
            <a:endCxn id="13" idx="1"/>
          </p:cNvCxnSpPr>
          <p:nvPr/>
        </p:nvCxnSpPr>
        <p:spPr>
          <a:xfrm>
            <a:off x="4462997" y="4114800"/>
            <a:ext cx="2400941" cy="4156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05B482-9E2A-F845-9A50-F9F98FFEFB8A}"/>
              </a:ext>
            </a:extLst>
          </p:cNvPr>
          <p:cNvCxnSpPr>
            <a:cxnSpLocks/>
            <a:stCxn id="11" idx="3"/>
            <a:endCxn id="18" idx="1"/>
          </p:cNvCxnSpPr>
          <p:nvPr/>
        </p:nvCxnSpPr>
        <p:spPr>
          <a:xfrm>
            <a:off x="4462998" y="5135392"/>
            <a:ext cx="2493963" cy="750017"/>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B4B035-280B-4946-B58F-DFCC70D1D213}"/>
              </a:ext>
            </a:extLst>
          </p:cNvPr>
          <p:cNvCxnSpPr>
            <a:stCxn id="12" idx="3"/>
            <a:endCxn id="19" idx="1"/>
          </p:cNvCxnSpPr>
          <p:nvPr/>
        </p:nvCxnSpPr>
        <p:spPr>
          <a:xfrm>
            <a:off x="4462997" y="6200452"/>
            <a:ext cx="2493963" cy="172988"/>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8" grpId="0" animBg="1"/>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with Set of Strings &amp; </a:t>
            </a:r>
            <a:r>
              <a:rPr lang="en-US" sz="6000" b="1" dirty="0" err="1">
                <a:solidFill>
                  <a:srgbClr val="0070C0"/>
                </a:solidFill>
              </a:rPr>
              <a:t>toset</a:t>
            </a:r>
            <a:r>
              <a:rPr lang="en-US" sz="6000" b="1" dirty="0">
                <a:solidFill>
                  <a:srgbClr val="0070C0"/>
                </a:solidFill>
              </a:rPr>
              <a:t> function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67740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dirty="0"/>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Tree>
    <p:extLst>
      <p:ext uri="{BB962C8B-B14F-4D97-AF65-F5344CB8AC3E}">
        <p14:creationId xmlns:p14="http://schemas.microsoft.com/office/powerpoint/2010/main" val="3872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2D58A-FD4D-4D40-96FF-1008922D28A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id="{9D601882-06FD-B34F-A676-4B7A0CAA9A01}"/>
              </a:ext>
            </a:extLst>
          </p:cNvPr>
          <p:cNvSpPr/>
          <p:nvPr/>
        </p:nvSpPr>
        <p:spPr>
          <a:xfrm>
            <a:off x="197794" y="1007415"/>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a:t># Resource-1: Use Meta-Argument </a:t>
            </a:r>
            <a:r>
              <a:rPr lang="en-IN" sz="3200" dirty="0" err="1">
                <a:solidFill>
                  <a:srgbClr val="FFFF00"/>
                </a:solidFill>
              </a:rPr>
              <a:t>for_each</a:t>
            </a:r>
            <a:r>
              <a:rPr lang="en-IN" sz="3200" dirty="0">
                <a:solidFill>
                  <a:srgbClr val="FFFF00"/>
                </a:solidFill>
              </a:rPr>
              <a:t> with Set of Strings</a:t>
            </a:r>
            <a:r>
              <a:rPr lang="en-IN" sz="3200" dirty="0"/>
              <a:t> to create </a:t>
            </a:r>
            <a:r>
              <a:rPr lang="en-IN" sz="3200" dirty="0">
                <a:solidFill>
                  <a:srgbClr val="FFFF00"/>
                </a:solidFill>
              </a:rPr>
              <a:t>multiple</a:t>
            </a:r>
            <a:r>
              <a:rPr lang="en-IN" sz="3200" dirty="0"/>
              <a:t> Resource Groups using </a:t>
            </a:r>
            <a:r>
              <a:rPr lang="en-IN" sz="3200" dirty="0">
                <a:solidFill>
                  <a:srgbClr val="FFFF00"/>
                </a:solidFill>
              </a:rPr>
              <a:t>single</a:t>
            </a:r>
            <a:r>
              <a:rPr lang="en-IN" sz="3200" dirty="0"/>
              <a:t> Resource</a:t>
            </a:r>
          </a:p>
        </p:txBody>
      </p:sp>
      <p:sp>
        <p:nvSpPr>
          <p:cNvPr id="10" name="Rectangle 9">
            <a:extLst>
              <a:ext uri="{FF2B5EF4-FFF2-40B4-BE49-F238E27FC236}">
                <a16:creationId xmlns:a16="http://schemas.microsoft.com/office/drawing/2014/main" id="{76E947C4-4AC0-654C-858A-06594DD3B593}"/>
              </a:ext>
            </a:extLst>
          </p:cNvPr>
          <p:cNvSpPr/>
          <p:nvPr/>
        </p:nvSpPr>
        <p:spPr>
          <a:xfrm>
            <a:off x="197795" y="2706089"/>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Set of Strings </a:t>
            </a:r>
            <a:endParaRPr lang="en-US" dirty="0"/>
          </a:p>
        </p:txBody>
      </p:sp>
      <p:sp>
        <p:nvSpPr>
          <p:cNvPr id="11" name="Rectangle 10">
            <a:extLst>
              <a:ext uri="{FF2B5EF4-FFF2-40B4-BE49-F238E27FC236}">
                <a16:creationId xmlns:a16="http://schemas.microsoft.com/office/drawing/2014/main" id="{352A4EFF-2C0C-284F-83F1-9B045AF46F46}"/>
              </a:ext>
            </a:extLst>
          </p:cNvPr>
          <p:cNvSpPr/>
          <p:nvPr/>
        </p:nvSpPr>
        <p:spPr>
          <a:xfrm>
            <a:off x="197795" y="372668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id="{41E5F055-06A3-E14C-8E96-18C97A253C3D}"/>
              </a:ext>
            </a:extLst>
          </p:cNvPr>
          <p:cNvSpPr/>
          <p:nvPr/>
        </p:nvSpPr>
        <p:spPr>
          <a:xfrm>
            <a:off x="197794" y="479174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solidFill>
                  <a:schemeClr val="bg1"/>
                </a:solidFill>
              </a:rPr>
              <a:t>for Resource Group Location</a:t>
            </a:r>
          </a:p>
        </p:txBody>
      </p:sp>
      <p:pic>
        <p:nvPicPr>
          <p:cNvPr id="6" name="Picture 5">
            <a:extLst>
              <a:ext uri="{FF2B5EF4-FFF2-40B4-BE49-F238E27FC236}">
                <a16:creationId xmlns:a16="http://schemas.microsoft.com/office/drawing/2014/main" id="{22135944-E11C-E148-9904-12B7F6439E55}"/>
              </a:ext>
            </a:extLst>
          </p:cNvPr>
          <p:cNvPicPr>
            <a:picLocks noChangeAspect="1"/>
          </p:cNvPicPr>
          <p:nvPr/>
        </p:nvPicPr>
        <p:blipFill>
          <a:blip r:embed="rId2"/>
          <a:stretch>
            <a:fillRect/>
          </a:stretch>
        </p:blipFill>
        <p:spPr>
          <a:xfrm>
            <a:off x="4937760" y="2475957"/>
            <a:ext cx="9563925" cy="4474111"/>
          </a:xfrm>
          <a:prstGeom prst="rect">
            <a:avLst/>
          </a:prstGeom>
        </p:spPr>
      </p:pic>
      <p:sp>
        <p:nvSpPr>
          <p:cNvPr id="17" name="Rectangle 16">
            <a:extLst>
              <a:ext uri="{FF2B5EF4-FFF2-40B4-BE49-F238E27FC236}">
                <a16:creationId xmlns:a16="http://schemas.microsoft.com/office/drawing/2014/main" id="{F271C3B8-3D14-054C-9E75-30AC466EE51A}"/>
              </a:ext>
            </a:extLst>
          </p:cNvPr>
          <p:cNvSpPr/>
          <p:nvPr/>
        </p:nvSpPr>
        <p:spPr>
          <a:xfrm>
            <a:off x="197794" y="5883555"/>
            <a:ext cx="4318916" cy="6631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err="1"/>
              <a:t>each.key</a:t>
            </a:r>
            <a:r>
              <a:rPr lang="en-US" sz="3500" dirty="0"/>
              <a:t> == </a:t>
            </a:r>
            <a:r>
              <a:rPr lang="en-US" sz="3500" dirty="0" err="1"/>
              <a:t>each.value</a:t>
            </a:r>
            <a:endParaRPr lang="en-US" sz="3500" dirty="0">
              <a:solidFill>
                <a:schemeClr val="bg1"/>
              </a:solidFill>
            </a:endParaRPr>
          </a:p>
        </p:txBody>
      </p:sp>
      <p:sp>
        <p:nvSpPr>
          <p:cNvPr id="7" name="Rectangle 6">
            <a:extLst>
              <a:ext uri="{FF2B5EF4-FFF2-40B4-BE49-F238E27FC236}">
                <a16:creationId xmlns:a16="http://schemas.microsoft.com/office/drawing/2014/main" id="{9EFF4DC2-50E3-1342-95DA-22F28FE74164}"/>
              </a:ext>
            </a:extLst>
          </p:cNvPr>
          <p:cNvSpPr/>
          <p:nvPr/>
        </p:nvSpPr>
        <p:spPr>
          <a:xfrm>
            <a:off x="5325850" y="3296773"/>
            <a:ext cx="878774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24E1D-EA63-ED46-BD83-C14219ECA769}"/>
              </a:ext>
            </a:extLst>
          </p:cNvPr>
          <p:cNvSpPr/>
          <p:nvPr/>
        </p:nvSpPr>
        <p:spPr>
          <a:xfrm>
            <a:off x="5325851" y="3815061"/>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2096F4-EA82-1C4B-A2F2-B62F8A6201CF}"/>
              </a:ext>
            </a:extLst>
          </p:cNvPr>
          <p:cNvSpPr/>
          <p:nvPr/>
        </p:nvSpPr>
        <p:spPr>
          <a:xfrm>
            <a:off x="5325850" y="4333349"/>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462D245-C418-5041-B012-42B041B62E83}"/>
              </a:ext>
            </a:extLst>
          </p:cNvPr>
          <p:cNvCxnSpPr>
            <a:stCxn id="10" idx="3"/>
            <a:endCxn id="7" idx="1"/>
          </p:cNvCxnSpPr>
          <p:nvPr/>
        </p:nvCxnSpPr>
        <p:spPr>
          <a:xfrm>
            <a:off x="4516710" y="3152898"/>
            <a:ext cx="809140" cy="373071"/>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D121032-26FE-3C4E-A248-3DA7C9E39464}"/>
              </a:ext>
            </a:extLst>
          </p:cNvPr>
          <p:cNvCxnSpPr>
            <a:stCxn id="11" idx="3"/>
          </p:cNvCxnSpPr>
          <p:nvPr/>
        </p:nvCxnSpPr>
        <p:spPr>
          <a:xfrm flipV="1">
            <a:off x="4516711" y="4060768"/>
            <a:ext cx="809139" cy="11272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ED1478-4165-D149-8EC2-0105C4D8382B}"/>
              </a:ext>
            </a:extLst>
          </p:cNvPr>
          <p:cNvCxnSpPr>
            <a:stCxn id="12" idx="3"/>
          </p:cNvCxnSpPr>
          <p:nvPr/>
        </p:nvCxnSpPr>
        <p:spPr>
          <a:xfrm flipV="1">
            <a:off x="4516710" y="4569997"/>
            <a:ext cx="809140" cy="668553"/>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86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7" grpId="0" animBg="1"/>
      <p:bldP spid="7" grpId="0" animBg="1"/>
      <p:bldP spid="20" grpId="0" animBg="1"/>
      <p:bldP spid="2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chaining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2781587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lifecycle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22032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sp>
        <p:nvSpPr>
          <p:cNvPr id="21" name="Rounded Rectangle 20">
            <a:extLst>
              <a:ext uri="{FF2B5EF4-FFF2-40B4-BE49-F238E27FC236}">
                <a16:creationId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pic>
        <p:nvPicPr>
          <p:cNvPr id="4" name="Picture 3">
            <a:extLst>
              <a:ext uri="{FF2B5EF4-FFF2-40B4-BE49-F238E27FC236}">
                <a16:creationId xmlns:a16="http://schemas.microsoft.com/office/drawing/2014/main" id="{0A39148A-30C6-9F48-9F57-A30C250FE886}"/>
              </a:ext>
            </a:extLst>
          </p:cNvPr>
          <p:cNvPicPr>
            <a:picLocks noChangeAspect="1"/>
          </p:cNvPicPr>
          <p:nvPr/>
        </p:nvPicPr>
        <p:blipFill>
          <a:blip r:embed="rId2"/>
          <a:stretch>
            <a:fillRect/>
          </a:stretch>
        </p:blipFill>
        <p:spPr>
          <a:xfrm>
            <a:off x="218196" y="3499605"/>
            <a:ext cx="4597562" cy="1393942"/>
          </a:xfrm>
          <a:prstGeom prst="rect">
            <a:avLst/>
          </a:prstGeom>
        </p:spPr>
      </p:pic>
      <p:pic>
        <p:nvPicPr>
          <p:cNvPr id="6" name="Picture 5">
            <a:extLst>
              <a:ext uri="{FF2B5EF4-FFF2-40B4-BE49-F238E27FC236}">
                <a16:creationId xmlns:a16="http://schemas.microsoft.com/office/drawing/2014/main" id="{210D46F6-159C-8048-8C21-92630A2E36EA}"/>
              </a:ext>
            </a:extLst>
          </p:cNvPr>
          <p:cNvPicPr>
            <a:picLocks noChangeAspect="1"/>
          </p:cNvPicPr>
          <p:nvPr/>
        </p:nvPicPr>
        <p:blipFill>
          <a:blip r:embed="rId3"/>
          <a:stretch>
            <a:fillRect/>
          </a:stretch>
        </p:blipFill>
        <p:spPr>
          <a:xfrm>
            <a:off x="5290781" y="3391737"/>
            <a:ext cx="4597540" cy="1687705"/>
          </a:xfrm>
          <a:prstGeom prst="rect">
            <a:avLst/>
          </a:prstGeom>
        </p:spPr>
      </p:pic>
      <p:pic>
        <p:nvPicPr>
          <p:cNvPr id="7" name="Picture 6">
            <a:extLst>
              <a:ext uri="{FF2B5EF4-FFF2-40B4-BE49-F238E27FC236}">
                <a16:creationId xmlns:a16="http://schemas.microsoft.com/office/drawing/2014/main" id="{DA31ECA0-709B-F24F-AFAB-9FF9FF8ECF8D}"/>
              </a:ext>
            </a:extLst>
          </p:cNvPr>
          <p:cNvPicPr>
            <a:picLocks noChangeAspect="1"/>
          </p:cNvPicPr>
          <p:nvPr/>
        </p:nvPicPr>
        <p:blipFill>
          <a:blip r:embed="rId4"/>
          <a:stretch>
            <a:fillRect/>
          </a:stretch>
        </p:blipFill>
        <p:spPr>
          <a:xfrm>
            <a:off x="10510576" y="3390079"/>
            <a:ext cx="3815652" cy="2404511"/>
          </a:xfrm>
          <a:prstGeom prst="rect">
            <a:avLst/>
          </a:prstGeom>
        </p:spPr>
      </p:pic>
    </p:spTree>
    <p:extLst>
      <p:ext uri="{BB962C8B-B14F-4D97-AF65-F5344CB8AC3E}">
        <p14:creationId xmlns:p14="http://schemas.microsoft.com/office/powerpoint/2010/main" val="2170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4" grpId="0" animBg="1"/>
      <p:bldP spid="25" grpId="0" animBg="1"/>
      <p:bldP spid="26" grpId="0" animBg="1"/>
      <p:bldP spid="2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33393"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Input Variables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028"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7F3007D-5508-044E-B4AD-75D050D9C54F}"/>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964658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t>somefilename.</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1" name="Rounded Rectangle 30">
            <a:extLst>
              <a:ext uri="{FF2B5EF4-FFF2-40B4-BE49-F238E27FC236}">
                <a16:creationId xmlns:a16="http://schemas.microsoft.com/office/drawing/2014/main"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Object</a:t>
            </a:r>
          </a:p>
        </p:txBody>
      </p:sp>
      <p:sp>
        <p:nvSpPr>
          <p:cNvPr id="32" name="Oval 31">
            <a:extLst>
              <a:ext uri="{FF2B5EF4-FFF2-40B4-BE49-F238E27FC236}">
                <a16:creationId xmlns:a16="http://schemas.microsoft.com/office/drawing/2014/main"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33" name="Rounded Rectangle 32">
            <a:extLst>
              <a:ext uri="{FF2B5EF4-FFF2-40B4-BE49-F238E27FC236}">
                <a16:creationId xmlns:a16="http://schemas.microsoft.com/office/drawing/2014/main"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tuple</a:t>
            </a:r>
          </a:p>
        </p:txBody>
      </p:sp>
      <p:sp>
        <p:nvSpPr>
          <p:cNvPr id="34" name="Oval 33">
            <a:extLst>
              <a:ext uri="{FF2B5EF4-FFF2-40B4-BE49-F238E27FC236}">
                <a16:creationId xmlns:a16="http://schemas.microsoft.com/office/drawing/2014/main"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a:t>
            </a:r>
          </a:p>
        </p:txBody>
      </p:sp>
      <p:sp>
        <p:nvSpPr>
          <p:cNvPr id="35" name="Rounded Rectangle 34">
            <a:extLst>
              <a:ext uri="{FF2B5EF4-FFF2-40B4-BE49-F238E27FC236}">
                <a16:creationId xmlns:a16="http://schemas.microsoft.com/office/drawing/2014/main"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Collection Type: </a:t>
            </a:r>
            <a:r>
              <a:rPr lang="en-IN" dirty="0">
                <a:solidFill>
                  <a:srgbClr val="FFFF00"/>
                </a:solidFill>
              </a:rPr>
              <a:t>set</a:t>
            </a:r>
          </a:p>
        </p:txBody>
      </p:sp>
      <p:sp>
        <p:nvSpPr>
          <p:cNvPr id="36" name="Oval 35">
            <a:extLst>
              <a:ext uri="{FF2B5EF4-FFF2-40B4-BE49-F238E27FC236}">
                <a16:creationId xmlns:a16="http://schemas.microsoft.com/office/drawing/2014/main"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
        <p:nvSpPr>
          <p:cNvPr id="23" name="Oval 22">
            <a:extLst>
              <a:ext uri="{FF2B5EF4-FFF2-40B4-BE49-F238E27FC236}">
                <a16:creationId xmlns:a16="http://schemas.microsoft.com/office/drawing/2014/main"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14 Demos</a:t>
            </a:r>
          </a:p>
        </p:txBody>
      </p:sp>
    </p:spTree>
    <p:extLst>
      <p:ext uri="{BB962C8B-B14F-4D97-AF65-F5344CB8AC3E}">
        <p14:creationId xmlns:p14="http://schemas.microsoft.com/office/powerpoint/2010/main" val="40270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500"/>
                                        <p:tgtEl>
                                          <p:spTgt spid="2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down)">
                                      <p:cBhvr>
                                        <p:cTn id="74" dur="500"/>
                                        <p:tgtEl>
                                          <p:spTgt spid="2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down)">
                                      <p:cBhvr>
                                        <p:cTn id="82" dur="500"/>
                                        <p:tgtEl>
                                          <p:spTgt spid="27"/>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down)">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down)">
                                      <p:cBhvr>
                                        <p:cTn id="90" dur="500"/>
                                        <p:tgtEl>
                                          <p:spTgt spid="2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wipe(down)">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down)">
                                      <p:cBhvr>
                                        <p:cTn id="98" dur="500"/>
                                        <p:tgtEl>
                                          <p:spTgt spid="3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wipe(down)">
                                      <p:cBhvr>
                                        <p:cTn id="101" dur="500"/>
                                        <p:tgtEl>
                                          <p:spTgt spid="3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down)">
                                      <p:cBhvr>
                                        <p:cTn id="106" dur="500"/>
                                        <p:tgtEl>
                                          <p:spTgt spid="3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wipe(down)">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wipe(down)">
                                      <p:cBhvr>
                                        <p:cTn id="114" dur="500"/>
                                        <p:tgtEl>
                                          <p:spTgt spid="36"/>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wipe(down)">
                                      <p:cBhvr>
                                        <p:cTn id="1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Output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632" y="15794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CB969F4F-976A-0D43-8812-086E1FADDED8}"/>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424534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4B68A9-E3F5-C04A-BA7E-0BA186DC007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B0E06D7-C8E8-D540-8EB8-CED7A72849E9}"/>
              </a:ext>
            </a:extLst>
          </p:cNvPr>
          <p:cNvSpPr>
            <a:spLocks noGrp="1"/>
          </p:cNvSpPr>
          <p:nvPr>
            <p:ph type="title"/>
          </p:nvPr>
        </p:nvSpPr>
        <p:spPr>
          <a:xfrm>
            <a:off x="1005840" y="-93116"/>
            <a:ext cx="12618720" cy="1188851"/>
          </a:xfrm>
        </p:spPr>
        <p:txBody>
          <a:bodyPr/>
          <a:lstStyle/>
          <a:p>
            <a:r>
              <a:rPr lang="en-US" dirty="0"/>
              <a:t>Output Values – </a:t>
            </a:r>
            <a:r>
              <a:rPr lang="en-US" dirty="0">
                <a:solidFill>
                  <a:srgbClr val="C00000"/>
                </a:solidFill>
              </a:rPr>
              <a:t>3 Demos</a:t>
            </a:r>
          </a:p>
        </p:txBody>
      </p:sp>
      <p:sp>
        <p:nvSpPr>
          <p:cNvPr id="5" name="Oval 4">
            <a:extLst>
              <a:ext uri="{FF2B5EF4-FFF2-40B4-BE49-F238E27FC236}">
                <a16:creationId xmlns:a16="http://schemas.microsoft.com/office/drawing/2014/main"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Demo-1</a:t>
            </a:r>
          </a:p>
        </p:txBody>
      </p:sp>
      <p:sp>
        <p:nvSpPr>
          <p:cNvPr id="6" name="Oval 5">
            <a:extLst>
              <a:ext uri="{FF2B5EF4-FFF2-40B4-BE49-F238E27FC236}">
                <a16:creationId xmlns:a16="http://schemas.microsoft.com/office/drawing/2014/main"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Demo-2</a:t>
            </a:r>
          </a:p>
        </p:txBody>
      </p:sp>
      <p:sp>
        <p:nvSpPr>
          <p:cNvPr id="7" name="Oval 6">
            <a:extLst>
              <a:ext uri="{FF2B5EF4-FFF2-40B4-BE49-F238E27FC236}">
                <a16:creationId xmlns:a16="http://schemas.microsoft.com/office/drawing/2014/main"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Demo-3</a:t>
            </a:r>
          </a:p>
        </p:txBody>
      </p:sp>
      <p:sp>
        <p:nvSpPr>
          <p:cNvPr id="8" name="Rounded Rectangle 7">
            <a:extLst>
              <a:ext uri="{FF2B5EF4-FFF2-40B4-BE49-F238E27FC236}">
                <a16:creationId xmlns:a16="http://schemas.microsoft.com/office/drawing/2014/main"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Basics</a:t>
            </a:r>
          </a:p>
        </p:txBody>
      </p:sp>
      <p:sp>
        <p:nvSpPr>
          <p:cNvPr id="9" name="Rounded Rectangle 8">
            <a:extLst>
              <a:ext uri="{FF2B5EF4-FFF2-40B4-BE49-F238E27FC236}">
                <a16:creationId xmlns:a16="http://schemas.microsoft.com/office/drawing/2014/main"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Count and Splat Expression</a:t>
            </a:r>
          </a:p>
        </p:txBody>
      </p:sp>
      <p:sp>
        <p:nvSpPr>
          <p:cNvPr id="10" name="Rounded Rectangle 9">
            <a:extLst>
              <a:ext uri="{FF2B5EF4-FFF2-40B4-BE49-F238E27FC236}">
                <a16:creationId xmlns:a16="http://schemas.microsoft.com/office/drawing/2014/main"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for_each</a:t>
            </a:r>
            <a:r>
              <a:rPr lang="en-US" sz="4000" dirty="0"/>
              <a:t> and for loops</a:t>
            </a:r>
          </a:p>
        </p:txBody>
      </p:sp>
      <p:sp>
        <p:nvSpPr>
          <p:cNvPr id="11" name="Rounded Rectangle 10">
            <a:extLst>
              <a:ext uri="{FF2B5EF4-FFF2-40B4-BE49-F238E27FC236}">
                <a16:creationId xmlns:a16="http://schemas.microsoft.com/office/drawing/2014/main"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Over the process master the </a:t>
            </a:r>
            <a:r>
              <a:rPr lang="en-US" sz="4000" dirty="0">
                <a:solidFill>
                  <a:srgbClr val="FFFF00"/>
                </a:solidFill>
              </a:rPr>
              <a:t>for loops </a:t>
            </a:r>
            <a:r>
              <a:rPr lang="en-US" sz="4000" dirty="0"/>
              <a:t>in Terraform with </a:t>
            </a:r>
            <a:r>
              <a:rPr lang="en-US" sz="4000" dirty="0">
                <a:solidFill>
                  <a:srgbClr val="FFFF00"/>
                </a:solidFill>
              </a:rPr>
              <a:t>Lists</a:t>
            </a:r>
            <a:r>
              <a:rPr lang="en-US" sz="4000" dirty="0"/>
              <a:t> and </a:t>
            </a:r>
            <a:r>
              <a:rPr lang="en-US" sz="4000" dirty="0">
                <a:solidFill>
                  <a:srgbClr val="FFFF00"/>
                </a:solidFill>
              </a:rPr>
              <a:t>Maps</a:t>
            </a:r>
          </a:p>
        </p:txBody>
      </p:sp>
    </p:spTree>
    <p:extLst>
      <p:ext uri="{BB962C8B-B14F-4D97-AF65-F5344CB8AC3E}">
        <p14:creationId xmlns:p14="http://schemas.microsoft.com/office/powerpoint/2010/main" val="182285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92FB17-A2B7-6049-8050-633D987EF0C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Basics</a:t>
            </a:r>
          </a:p>
        </p:txBody>
      </p:sp>
      <p:pic>
        <p:nvPicPr>
          <p:cNvPr id="3" name="Picture 2">
            <a:extLst>
              <a:ext uri="{FF2B5EF4-FFF2-40B4-BE49-F238E27FC236}">
                <a16:creationId xmlns:a16="http://schemas.microsoft.com/office/drawing/2014/main" id="{FCD673D2-C3C4-5C47-AEDC-21D4789B449A}"/>
              </a:ext>
            </a:extLst>
          </p:cNvPr>
          <p:cNvPicPr>
            <a:picLocks noChangeAspect="1"/>
          </p:cNvPicPr>
          <p:nvPr/>
        </p:nvPicPr>
        <p:blipFill>
          <a:blip r:embed="rId2"/>
          <a:stretch>
            <a:fillRect/>
          </a:stretch>
        </p:blipFill>
        <p:spPr>
          <a:xfrm>
            <a:off x="5850332" y="379141"/>
            <a:ext cx="7731854" cy="6868805"/>
          </a:xfrm>
          <a:prstGeom prst="rect">
            <a:avLst/>
          </a:prstGeom>
        </p:spPr>
      </p:pic>
    </p:spTree>
    <p:extLst>
      <p:ext uri="{BB962C8B-B14F-4D97-AF65-F5344CB8AC3E}">
        <p14:creationId xmlns:p14="http://schemas.microsoft.com/office/powerpoint/2010/main" val="2169646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Down</a:t>
            </a:r>
          </a:p>
        </p:txBody>
      </p:sp>
    </p:spTree>
    <p:extLst>
      <p:ext uri="{BB962C8B-B14F-4D97-AF65-F5344CB8AC3E}">
        <p14:creationId xmlns:p14="http://schemas.microsoft.com/office/powerpoint/2010/main" val="32944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92FB17-A2B7-6049-8050-633D987EF0C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Count and Splat Expression</a:t>
            </a:r>
          </a:p>
        </p:txBody>
      </p:sp>
      <p:pic>
        <p:nvPicPr>
          <p:cNvPr id="5" name="Picture 4">
            <a:extLst>
              <a:ext uri="{FF2B5EF4-FFF2-40B4-BE49-F238E27FC236}">
                <a16:creationId xmlns:a16="http://schemas.microsoft.com/office/drawing/2014/main" id="{4A370C8C-4541-C349-8142-32EFA7163C09}"/>
              </a:ext>
            </a:extLst>
          </p:cNvPr>
          <p:cNvPicPr>
            <a:picLocks noChangeAspect="1"/>
          </p:cNvPicPr>
          <p:nvPr/>
        </p:nvPicPr>
        <p:blipFill>
          <a:blip r:embed="rId2"/>
          <a:stretch>
            <a:fillRect/>
          </a:stretch>
        </p:blipFill>
        <p:spPr>
          <a:xfrm>
            <a:off x="5946098" y="144966"/>
            <a:ext cx="7825658" cy="7408531"/>
          </a:xfrm>
          <a:prstGeom prst="rect">
            <a:avLst/>
          </a:prstGeom>
        </p:spPr>
      </p:pic>
    </p:spTree>
    <p:extLst>
      <p:ext uri="{BB962C8B-B14F-4D97-AF65-F5344CB8AC3E}">
        <p14:creationId xmlns:p14="http://schemas.microsoft.com/office/powerpoint/2010/main" val="30426018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92FB17-A2B7-6049-8050-633D987EF0C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Lists</a:t>
            </a:r>
          </a:p>
        </p:txBody>
      </p:sp>
      <p:pic>
        <p:nvPicPr>
          <p:cNvPr id="3" name="Picture 2">
            <a:extLst>
              <a:ext uri="{FF2B5EF4-FFF2-40B4-BE49-F238E27FC236}">
                <a16:creationId xmlns:a16="http://schemas.microsoft.com/office/drawing/2014/main" id="{1637029F-49E1-D64D-8C5B-986FEF9BB110}"/>
              </a:ext>
            </a:extLst>
          </p:cNvPr>
          <p:cNvPicPr>
            <a:picLocks noChangeAspect="1"/>
          </p:cNvPicPr>
          <p:nvPr/>
        </p:nvPicPr>
        <p:blipFill>
          <a:blip r:embed="rId2"/>
          <a:stretch>
            <a:fillRect/>
          </a:stretch>
        </p:blipFill>
        <p:spPr>
          <a:xfrm>
            <a:off x="684132" y="2372367"/>
            <a:ext cx="13262136" cy="4675203"/>
          </a:xfrm>
          <a:prstGeom prst="rect">
            <a:avLst/>
          </a:prstGeom>
        </p:spPr>
      </p:pic>
    </p:spTree>
    <p:extLst>
      <p:ext uri="{BB962C8B-B14F-4D97-AF65-F5344CB8AC3E}">
        <p14:creationId xmlns:p14="http://schemas.microsoft.com/office/powerpoint/2010/main" val="15406165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92FB17-A2B7-6049-8050-633D987EF0C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Maps</a:t>
            </a:r>
          </a:p>
        </p:txBody>
      </p:sp>
      <p:pic>
        <p:nvPicPr>
          <p:cNvPr id="5" name="Picture 4">
            <a:extLst>
              <a:ext uri="{FF2B5EF4-FFF2-40B4-BE49-F238E27FC236}">
                <a16:creationId xmlns:a16="http://schemas.microsoft.com/office/drawing/2014/main" id="{765EE5A3-5223-454D-89D7-FDD5B2B6ADDC}"/>
              </a:ext>
            </a:extLst>
          </p:cNvPr>
          <p:cNvPicPr>
            <a:picLocks noChangeAspect="1"/>
          </p:cNvPicPr>
          <p:nvPr/>
        </p:nvPicPr>
        <p:blipFill>
          <a:blip r:embed="rId2"/>
          <a:stretch>
            <a:fillRect/>
          </a:stretch>
        </p:blipFill>
        <p:spPr>
          <a:xfrm>
            <a:off x="512956" y="2568057"/>
            <a:ext cx="13737474" cy="4646782"/>
          </a:xfrm>
          <a:prstGeom prst="rect">
            <a:avLst/>
          </a:prstGeom>
        </p:spPr>
      </p:pic>
    </p:spTree>
    <p:extLst>
      <p:ext uri="{BB962C8B-B14F-4D97-AF65-F5344CB8AC3E}">
        <p14:creationId xmlns:p14="http://schemas.microsoft.com/office/powerpoint/2010/main" val="91305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92FB17-A2B7-6049-8050-633D987EF0C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501804" y="0"/>
            <a:ext cx="13637941" cy="2420150"/>
          </a:xfrm>
        </p:spPr>
        <p:txBody>
          <a:bodyPr>
            <a:normAutofit/>
          </a:bodyPr>
          <a:lstStyle/>
          <a:p>
            <a:r>
              <a:rPr lang="en-US" dirty="0"/>
              <a:t>Terraform Variables </a:t>
            </a:r>
            <a:r>
              <a:rPr lang="en-US" dirty="0">
                <a:solidFill>
                  <a:srgbClr val="00B050"/>
                </a:solidFill>
              </a:rPr>
              <a:t>Output Values</a:t>
            </a:r>
            <a:br>
              <a:rPr lang="en-US" dirty="0">
                <a:solidFill>
                  <a:srgbClr val="00B050"/>
                </a:solidFill>
              </a:rPr>
            </a:br>
            <a:r>
              <a:rPr lang="en-US" dirty="0">
                <a:solidFill>
                  <a:srgbClr val="00B050"/>
                </a:solidFill>
              </a:rPr>
              <a:t> </a:t>
            </a:r>
            <a:r>
              <a:rPr lang="en-US" dirty="0" err="1">
                <a:solidFill>
                  <a:srgbClr val="C00000"/>
                </a:solidFill>
              </a:rPr>
              <a:t>for_each</a:t>
            </a:r>
            <a:r>
              <a:rPr lang="en-US" dirty="0">
                <a:solidFill>
                  <a:srgbClr val="C00000"/>
                </a:solidFill>
              </a:rPr>
              <a:t> and for loops with </a:t>
            </a:r>
            <a:br>
              <a:rPr lang="en-US" dirty="0">
                <a:solidFill>
                  <a:srgbClr val="C00000"/>
                </a:solidFill>
              </a:rPr>
            </a:br>
            <a:r>
              <a:rPr lang="en-US" dirty="0">
                <a:solidFill>
                  <a:srgbClr val="C00000"/>
                </a:solidFill>
              </a:rPr>
              <a:t>keys() and values() functions</a:t>
            </a:r>
          </a:p>
        </p:txBody>
      </p:sp>
      <p:pic>
        <p:nvPicPr>
          <p:cNvPr id="3" name="Picture 2">
            <a:extLst>
              <a:ext uri="{FF2B5EF4-FFF2-40B4-BE49-F238E27FC236}">
                <a16:creationId xmlns:a16="http://schemas.microsoft.com/office/drawing/2014/main" id="{5B28927A-EC0B-A041-8D8C-ED6A90B9C68D}"/>
              </a:ext>
            </a:extLst>
          </p:cNvPr>
          <p:cNvPicPr>
            <a:picLocks noChangeAspect="1"/>
          </p:cNvPicPr>
          <p:nvPr/>
        </p:nvPicPr>
        <p:blipFill>
          <a:blip r:embed="rId2"/>
          <a:stretch>
            <a:fillRect/>
          </a:stretch>
        </p:blipFill>
        <p:spPr>
          <a:xfrm>
            <a:off x="501805" y="2777928"/>
            <a:ext cx="13852793" cy="4347700"/>
          </a:xfrm>
          <a:prstGeom prst="rect">
            <a:avLst/>
          </a:prstGeom>
        </p:spPr>
      </p:pic>
    </p:spTree>
    <p:extLst>
      <p:ext uri="{BB962C8B-B14F-4D97-AF65-F5344CB8AC3E}">
        <p14:creationId xmlns:p14="http://schemas.microsoft.com/office/powerpoint/2010/main" val="30947950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EBBDAD-9566-6847-9330-DB6F7CFD595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3050C20-8BDD-444C-A400-04E8E14BDB23}"/>
              </a:ext>
            </a:extLst>
          </p:cNvPr>
          <p:cNvSpPr>
            <a:spLocks noGrp="1"/>
          </p:cNvSpPr>
          <p:nvPr>
            <p:ph type="title"/>
          </p:nvPr>
        </p:nvSpPr>
        <p:spPr>
          <a:xfrm>
            <a:off x="178419" y="173933"/>
            <a:ext cx="14295863"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3" name="Picture 2">
            <a:extLst>
              <a:ext uri="{FF2B5EF4-FFF2-40B4-BE49-F238E27FC236}">
                <a16:creationId xmlns:a16="http://schemas.microsoft.com/office/drawing/2014/main" id="{9EC11C9A-879D-544B-913C-A407AB697B17}"/>
              </a:ext>
            </a:extLst>
          </p:cNvPr>
          <p:cNvPicPr>
            <a:picLocks noChangeAspect="1"/>
          </p:cNvPicPr>
          <p:nvPr/>
        </p:nvPicPr>
        <p:blipFill>
          <a:blip r:embed="rId2"/>
          <a:stretch>
            <a:fillRect/>
          </a:stretch>
        </p:blipFill>
        <p:spPr>
          <a:xfrm>
            <a:off x="178419" y="1789771"/>
            <a:ext cx="5270500" cy="5029200"/>
          </a:xfrm>
          <a:prstGeom prst="rect">
            <a:avLst/>
          </a:prstGeom>
        </p:spPr>
      </p:pic>
      <p:sp>
        <p:nvSpPr>
          <p:cNvPr id="10" name="Rounded Rectangle 9">
            <a:extLst>
              <a:ext uri="{FF2B5EF4-FFF2-40B4-BE49-F238E27FC236}">
                <a16:creationId xmlns:a16="http://schemas.microsoft.com/office/drawing/2014/main" id="{33E5F21D-5C39-004F-AC54-2F4861056668}"/>
              </a:ext>
            </a:extLst>
          </p:cNvPr>
          <p:cNvSpPr/>
          <p:nvPr/>
        </p:nvSpPr>
        <p:spPr>
          <a:xfrm>
            <a:off x="12511668" y="1789771"/>
            <a:ext cx="1828800" cy="618892"/>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5193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9932" y="25452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Local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E197344-5627-A245-B2F0-D978F41CA4E1}"/>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32287638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4912E9-AE74-C64F-A85F-1105D930D8C9}"/>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Tree>
    <p:extLst>
      <p:ext uri="{BB962C8B-B14F-4D97-AF65-F5344CB8AC3E}">
        <p14:creationId xmlns:p14="http://schemas.microsoft.com/office/powerpoint/2010/main" val="10256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839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4" grpId="0" animBg="1"/>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A68268-0362-734D-BA0E-5AE858B195B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A4BCFEB-8D82-D04E-A012-DA604DB2AF98}"/>
              </a:ext>
            </a:extLst>
          </p:cNvPr>
          <p:cNvSpPr>
            <a:spLocks noGrp="1"/>
          </p:cNvSpPr>
          <p:nvPr>
            <p:ph type="title"/>
          </p:nvPr>
        </p:nvSpPr>
        <p:spPr>
          <a:xfrm>
            <a:off x="1005840" y="50243"/>
            <a:ext cx="12618720" cy="1188851"/>
          </a:xfrm>
        </p:spPr>
        <p:txBody>
          <a:bodyPr/>
          <a:lstStyle/>
          <a:p>
            <a:r>
              <a:rPr lang="en-US" dirty="0"/>
              <a:t>Terraform Variables – </a:t>
            </a:r>
            <a:r>
              <a:rPr lang="en-US" dirty="0">
                <a:solidFill>
                  <a:srgbClr val="00B050"/>
                </a:solidFill>
              </a:rPr>
              <a:t>Local Values</a:t>
            </a:r>
            <a:endParaRPr lang="en-US" dirty="0"/>
          </a:p>
        </p:txBody>
      </p:sp>
      <p:pic>
        <p:nvPicPr>
          <p:cNvPr id="3" name="Picture 2">
            <a:extLst>
              <a:ext uri="{FF2B5EF4-FFF2-40B4-BE49-F238E27FC236}">
                <a16:creationId xmlns:a16="http://schemas.microsoft.com/office/drawing/2014/main" id="{224437A6-DB0A-F748-A7B5-8EEB0281DA50}"/>
              </a:ext>
            </a:extLst>
          </p:cNvPr>
          <p:cNvPicPr>
            <a:picLocks noChangeAspect="1"/>
          </p:cNvPicPr>
          <p:nvPr/>
        </p:nvPicPr>
        <p:blipFill>
          <a:blip r:embed="rId2"/>
          <a:stretch>
            <a:fillRect/>
          </a:stretch>
        </p:blipFill>
        <p:spPr>
          <a:xfrm>
            <a:off x="1635836" y="1103970"/>
            <a:ext cx="11188067" cy="6508542"/>
          </a:xfrm>
          <a:prstGeom prst="rect">
            <a:avLst/>
          </a:prstGeom>
        </p:spPr>
      </p:pic>
    </p:spTree>
    <p:extLst>
      <p:ext uri="{BB962C8B-B14F-4D97-AF65-F5344CB8AC3E}">
        <p14:creationId xmlns:p14="http://schemas.microsoft.com/office/powerpoint/2010/main" val="9165817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EBBDAD-9566-6847-9330-DB6F7CFD595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3050C20-8BDD-444C-A400-04E8E14BDB23}"/>
              </a:ext>
            </a:extLst>
          </p:cNvPr>
          <p:cNvSpPr>
            <a:spLocks noGrp="1"/>
          </p:cNvSpPr>
          <p:nvPr>
            <p:ph type="title"/>
          </p:nvPr>
        </p:nvSpPr>
        <p:spPr>
          <a:xfrm>
            <a:off x="1005840" y="173933"/>
            <a:ext cx="12618720"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6" name="Picture 5">
            <a:extLst>
              <a:ext uri="{FF2B5EF4-FFF2-40B4-BE49-F238E27FC236}">
                <a16:creationId xmlns:a16="http://schemas.microsoft.com/office/drawing/2014/main" id="{DBF4EA05-09AB-DA48-B61F-6C958E22147F}"/>
              </a:ext>
            </a:extLst>
          </p:cNvPr>
          <p:cNvPicPr>
            <a:picLocks noChangeAspect="1"/>
          </p:cNvPicPr>
          <p:nvPr/>
        </p:nvPicPr>
        <p:blipFill>
          <a:blip r:embed="rId2"/>
          <a:stretch>
            <a:fillRect/>
          </a:stretch>
        </p:blipFill>
        <p:spPr>
          <a:xfrm>
            <a:off x="157356" y="2056446"/>
            <a:ext cx="4368800" cy="4991100"/>
          </a:xfrm>
          <a:prstGeom prst="rect">
            <a:avLst/>
          </a:prstGeom>
        </p:spPr>
      </p:pic>
    </p:spTree>
    <p:extLst>
      <p:ext uri="{BB962C8B-B14F-4D97-AF65-F5344CB8AC3E}">
        <p14:creationId xmlns:p14="http://schemas.microsoft.com/office/powerpoint/2010/main" val="1482558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a:t>
            </a:r>
            <a:r>
              <a:rPr lang="en-US" dirty="0" err="1"/>
              <a:t>IaC</a:t>
            </a:r>
            <a:r>
              <a:rPr lang="en-US" dirty="0"/>
              <a:t>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dirty="0">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dirty="0"/>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dirty="0"/>
              <a:t>Triggers </a:t>
            </a:r>
          </a:p>
          <a:p>
            <a:r>
              <a:rPr lang="en-US" dirty="0"/>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dirty="0"/>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One-Time</a:t>
            </a:r>
          </a:p>
          <a:p>
            <a:pPr algn="ctr"/>
            <a:r>
              <a:rPr lang="en-US" dirty="0"/>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Re-Use</a:t>
            </a:r>
          </a:p>
          <a:p>
            <a:pPr algn="ctr"/>
            <a:r>
              <a:rPr lang="en-US" dirty="0"/>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a:t>
            </a:r>
            <a:r>
              <a:rPr lang="en-US" dirty="0" err="1"/>
              <a:t>IaC</a:t>
            </a:r>
            <a:endParaRPr lang="en-US" dirty="0"/>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dirty="0" err="1"/>
              <a:t>Github</a:t>
            </a:r>
            <a:endParaRPr lang="en-US" dirty="0"/>
          </a:p>
        </p:txBody>
      </p:sp>
    </p:spTree>
    <p:extLst>
      <p:ext uri="{BB962C8B-B14F-4D97-AF65-F5344CB8AC3E}">
        <p14:creationId xmlns:p14="http://schemas.microsoft.com/office/powerpoint/2010/main" val="2856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130137" y="29954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err="1">
                <a:solidFill>
                  <a:srgbClr val="00B050"/>
                </a:solidFill>
              </a:rPr>
              <a:t>Datasources</a:t>
            </a:r>
            <a:endParaRPr lang="en-US" sz="7000" b="1" dirty="0">
              <a:solidFill>
                <a:srgbClr val="00B05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2D5EC93-5B57-D941-8C1B-9B1F11A4F085}"/>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2099098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4EDB94-2EA5-9D46-A5D5-0756AA4D411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0D64BAB-8D2D-4944-9560-30719A09081C}"/>
              </a:ext>
            </a:extLst>
          </p:cNvPr>
          <p:cNvSpPr>
            <a:spLocks noGrp="1"/>
          </p:cNvSpPr>
          <p:nvPr>
            <p:ph type="title"/>
          </p:nvPr>
        </p:nvSpPr>
        <p:spPr>
          <a:xfrm>
            <a:off x="4274467" y="-11889"/>
            <a:ext cx="7012745"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id="{F51CA3FF-FC23-8847-A5B0-BB1C339A77E2}"/>
              </a:ext>
            </a:extLst>
          </p:cNvPr>
          <p:cNvSpPr/>
          <p:nvPr/>
        </p:nvSpPr>
        <p:spPr>
          <a:xfrm>
            <a:off x="190919" y="1215851"/>
            <a:ext cx="8189405" cy="7134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t>Data sources</a:t>
            </a:r>
            <a:r>
              <a:rPr lang="en-IN" dirty="0"/>
              <a:t> allow data to be </a:t>
            </a:r>
            <a:r>
              <a:rPr lang="en-IN" dirty="0">
                <a:solidFill>
                  <a:srgbClr val="FFFF00"/>
                </a:solidFill>
              </a:rPr>
              <a:t>fetched or computed </a:t>
            </a:r>
            <a:r>
              <a:rPr lang="en-IN" dirty="0"/>
              <a:t>for use elsewhere in Terraform configuration.</a:t>
            </a:r>
            <a:endParaRPr lang="en-US" dirty="0"/>
          </a:p>
        </p:txBody>
      </p:sp>
      <p:sp>
        <p:nvSpPr>
          <p:cNvPr id="6" name="Rounded Rectangle 5">
            <a:extLst>
              <a:ext uri="{FF2B5EF4-FFF2-40B4-BE49-F238E27FC236}">
                <a16:creationId xmlns:a16="http://schemas.microsoft.com/office/drawing/2014/main" id="{D7EB9625-9145-594E-BC2E-8B81A94290D9}"/>
              </a:ext>
            </a:extLst>
          </p:cNvPr>
          <p:cNvSpPr/>
          <p:nvPr/>
        </p:nvSpPr>
        <p:spPr>
          <a:xfrm>
            <a:off x="190917" y="2155607"/>
            <a:ext cx="8189405" cy="1140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of data sources allows a Terraform configuration to make use of information defined </a:t>
            </a:r>
            <a:r>
              <a:rPr lang="en-IN" dirty="0">
                <a:solidFill>
                  <a:srgbClr val="FFFF00"/>
                </a:solidFill>
              </a:rPr>
              <a:t>outside of Terraform</a:t>
            </a:r>
            <a:r>
              <a:rPr lang="en-IN" dirty="0"/>
              <a:t>, or defined by </a:t>
            </a:r>
            <a:r>
              <a:rPr lang="en-IN" dirty="0">
                <a:solidFill>
                  <a:srgbClr val="FFFF00"/>
                </a:solidFill>
              </a:rPr>
              <a:t>another separate Terraform configuration</a:t>
            </a:r>
            <a:r>
              <a:rPr lang="en-IN" dirty="0"/>
              <a:t>.</a:t>
            </a:r>
            <a:endParaRPr lang="en-US" dirty="0"/>
          </a:p>
        </p:txBody>
      </p:sp>
      <p:sp>
        <p:nvSpPr>
          <p:cNvPr id="7" name="Rounded Rectangle 6">
            <a:extLst>
              <a:ext uri="{FF2B5EF4-FFF2-40B4-BE49-F238E27FC236}">
                <a16:creationId xmlns:a16="http://schemas.microsoft.com/office/drawing/2014/main" id="{C49DDCF7-062B-7749-A1FA-3E4A58645894}"/>
              </a:ext>
            </a:extLst>
          </p:cNvPr>
          <p:cNvSpPr/>
          <p:nvPr/>
        </p:nvSpPr>
        <p:spPr>
          <a:xfrm>
            <a:off x="190917" y="3522040"/>
            <a:ext cx="8189405" cy="75722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data source is accessed via a special kind of resource known as a </a:t>
            </a:r>
            <a:r>
              <a:rPr lang="en-IN" i="1" dirty="0">
                <a:solidFill>
                  <a:srgbClr val="FFFF00"/>
                </a:solidFill>
              </a:rPr>
              <a:t>data resource</a:t>
            </a:r>
            <a:r>
              <a:rPr lang="en-IN" dirty="0"/>
              <a:t>, declared using a </a:t>
            </a:r>
            <a:r>
              <a:rPr lang="en-IN" dirty="0">
                <a:solidFill>
                  <a:srgbClr val="FFFF00"/>
                </a:solidFill>
              </a:rPr>
              <a:t>data block</a:t>
            </a:r>
            <a:endParaRPr lang="en-US" dirty="0">
              <a:solidFill>
                <a:srgbClr val="FFFF00"/>
              </a:solidFill>
            </a:endParaRPr>
          </a:p>
        </p:txBody>
      </p:sp>
      <p:sp>
        <p:nvSpPr>
          <p:cNvPr id="10" name="Rounded Rectangle 9">
            <a:extLst>
              <a:ext uri="{FF2B5EF4-FFF2-40B4-BE49-F238E27FC236}">
                <a16:creationId xmlns:a16="http://schemas.microsoft.com/office/drawing/2014/main" id="{88257484-CABE-3B43-B7AE-827442691772}"/>
              </a:ext>
            </a:extLst>
          </p:cNvPr>
          <p:cNvSpPr/>
          <p:nvPr/>
        </p:nvSpPr>
        <p:spPr>
          <a:xfrm>
            <a:off x="190917" y="4524718"/>
            <a:ext cx="8189405" cy="99374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data resource is associated with a </a:t>
            </a:r>
            <a:r>
              <a:rPr lang="en-IN" dirty="0">
                <a:solidFill>
                  <a:srgbClr val="FFFF00"/>
                </a:solidFill>
              </a:rPr>
              <a:t>single data source</a:t>
            </a:r>
            <a:r>
              <a:rPr lang="en-IN" dirty="0"/>
              <a:t>, which determines the </a:t>
            </a:r>
            <a:r>
              <a:rPr lang="en-IN" dirty="0">
                <a:solidFill>
                  <a:srgbClr val="FFFF00"/>
                </a:solidFill>
              </a:rPr>
              <a:t>kind of object (or objects) </a:t>
            </a:r>
            <a:r>
              <a:rPr lang="en-IN" dirty="0"/>
              <a:t>it reads and what </a:t>
            </a:r>
            <a:r>
              <a:rPr lang="en-IN" dirty="0">
                <a:solidFill>
                  <a:srgbClr val="FFFF00"/>
                </a:solidFill>
              </a:rPr>
              <a:t>query constraint arguments</a:t>
            </a:r>
            <a:r>
              <a:rPr lang="en-IN" dirty="0"/>
              <a:t> are available</a:t>
            </a:r>
            <a:endParaRPr lang="en-US" dirty="0"/>
          </a:p>
        </p:txBody>
      </p:sp>
      <p:sp>
        <p:nvSpPr>
          <p:cNvPr id="11" name="Rounded Rectangle 10">
            <a:extLst>
              <a:ext uri="{FF2B5EF4-FFF2-40B4-BE49-F238E27FC236}">
                <a16:creationId xmlns:a16="http://schemas.microsoft.com/office/drawing/2014/main" id="{61CC570C-32C6-8B41-8EA8-8F28C22DC80B}"/>
              </a:ext>
            </a:extLst>
          </p:cNvPr>
          <p:cNvSpPr/>
          <p:nvPr/>
        </p:nvSpPr>
        <p:spPr>
          <a:xfrm>
            <a:off x="190916" y="5763913"/>
            <a:ext cx="8189405" cy="157138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have the </a:t>
            </a:r>
            <a:r>
              <a:rPr lang="en-IN" dirty="0">
                <a:solidFill>
                  <a:srgbClr val="FFFF00"/>
                </a:solidFill>
              </a:rPr>
              <a:t>same dependency resolution </a:t>
            </a:r>
            <a:r>
              <a:rPr lang="en-IN" dirty="0" err="1">
                <a:solidFill>
                  <a:srgbClr val="FFFF00"/>
                </a:solidFill>
              </a:rPr>
              <a:t>behavior</a:t>
            </a:r>
            <a:r>
              <a:rPr lang="en-IN" dirty="0">
                <a:solidFill>
                  <a:srgbClr val="FFFF00"/>
                </a:solidFill>
              </a:rPr>
              <a:t> </a:t>
            </a:r>
            <a:r>
              <a:rPr lang="en-IN" dirty="0"/>
              <a:t>as defined for managed resources. Setting the </a:t>
            </a:r>
            <a:r>
              <a:rPr lang="en-IN" dirty="0" err="1">
                <a:solidFill>
                  <a:srgbClr val="FFFF00"/>
                </a:solidFill>
              </a:rPr>
              <a:t>depends_on</a:t>
            </a:r>
            <a:r>
              <a:rPr lang="en-IN" dirty="0">
                <a:solidFill>
                  <a:srgbClr val="FFFF00"/>
                </a:solidFill>
              </a:rPr>
              <a:t> meta-argument </a:t>
            </a:r>
            <a:r>
              <a:rPr lang="en-IN" dirty="0"/>
              <a:t>within data blocks </a:t>
            </a:r>
            <a:r>
              <a:rPr lang="en-IN" dirty="0">
                <a:solidFill>
                  <a:srgbClr val="FF0000"/>
                </a:solidFill>
              </a:rPr>
              <a:t>defers</a:t>
            </a:r>
            <a:r>
              <a:rPr lang="en-IN" dirty="0"/>
              <a:t> reading of the data source until after all changes to the dependencies have been </a:t>
            </a:r>
            <a:r>
              <a:rPr lang="en-IN" dirty="0">
                <a:solidFill>
                  <a:srgbClr val="FFFF00"/>
                </a:solidFill>
              </a:rPr>
              <a:t>applied</a:t>
            </a:r>
            <a:r>
              <a:rPr lang="en-IN" dirty="0"/>
              <a:t>.</a:t>
            </a:r>
            <a:endParaRPr lang="en-US" dirty="0"/>
          </a:p>
        </p:txBody>
      </p:sp>
      <p:pic>
        <p:nvPicPr>
          <p:cNvPr id="3" name="Picture 2">
            <a:extLst>
              <a:ext uri="{FF2B5EF4-FFF2-40B4-BE49-F238E27FC236}">
                <a16:creationId xmlns:a16="http://schemas.microsoft.com/office/drawing/2014/main" id="{3240D9EC-C815-7441-B765-1250B3C188F3}"/>
              </a:ext>
            </a:extLst>
          </p:cNvPr>
          <p:cNvPicPr>
            <a:picLocks noChangeAspect="1"/>
          </p:cNvPicPr>
          <p:nvPr/>
        </p:nvPicPr>
        <p:blipFill>
          <a:blip r:embed="rId2"/>
          <a:stretch>
            <a:fillRect/>
          </a:stretch>
        </p:blipFill>
        <p:spPr>
          <a:xfrm>
            <a:off x="8552822" y="1693909"/>
            <a:ext cx="5886659" cy="5170714"/>
          </a:xfrm>
          <a:prstGeom prst="rect">
            <a:avLst/>
          </a:prstGeom>
        </p:spPr>
      </p:pic>
      <p:sp>
        <p:nvSpPr>
          <p:cNvPr id="9" name="Rounded Rectangle 8">
            <a:extLst>
              <a:ext uri="{FF2B5EF4-FFF2-40B4-BE49-F238E27FC236}">
                <a16:creationId xmlns:a16="http://schemas.microsoft.com/office/drawing/2014/main" id="{C8668B75-54EC-854F-A982-2DB306B26751}"/>
              </a:ext>
            </a:extLst>
          </p:cNvPr>
          <p:cNvSpPr/>
          <p:nvPr/>
        </p:nvSpPr>
        <p:spPr>
          <a:xfrm>
            <a:off x="8586439" y="2155607"/>
            <a:ext cx="4092498" cy="966734"/>
          </a:xfrm>
          <a:prstGeom prst="roundRect">
            <a:avLst>
              <a:gd name="adj" fmla="val 6286"/>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6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5C6D80-DA37-E84C-A818-22C0861210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37102F8-D451-AD47-9A3F-086CC062A572}"/>
              </a:ext>
            </a:extLst>
          </p:cNvPr>
          <p:cNvSpPr>
            <a:spLocks noGrp="1"/>
          </p:cNvSpPr>
          <p:nvPr>
            <p:ph type="title"/>
          </p:nvPr>
        </p:nvSpPr>
        <p:spPr>
          <a:xfrm>
            <a:off x="3608092" y="102697"/>
            <a:ext cx="6439989" cy="1188851"/>
          </a:xfrm>
        </p:spPr>
        <p:txBody>
          <a:bodyPr/>
          <a:lstStyle/>
          <a:p>
            <a:r>
              <a:rPr lang="en-US" dirty="0"/>
              <a:t>Terraform </a:t>
            </a:r>
            <a:r>
              <a:rPr lang="en-US" dirty="0" err="1"/>
              <a:t>Datasources</a:t>
            </a:r>
            <a:endParaRPr lang="en-US" dirty="0"/>
          </a:p>
        </p:txBody>
      </p:sp>
      <p:sp>
        <p:nvSpPr>
          <p:cNvPr id="10" name="Rounded Rectangle 9">
            <a:extLst>
              <a:ext uri="{FF2B5EF4-FFF2-40B4-BE49-F238E27FC236}">
                <a16:creationId xmlns:a16="http://schemas.microsoft.com/office/drawing/2014/main" id="{6C773F4F-3FAE-E745-9345-F0829482A279}"/>
              </a:ext>
            </a:extLst>
          </p:cNvPr>
          <p:cNvSpPr/>
          <p:nvPr/>
        </p:nvSpPr>
        <p:spPr>
          <a:xfrm>
            <a:off x="180870" y="5152488"/>
            <a:ext cx="14258611" cy="16303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support </a:t>
            </a:r>
            <a:r>
              <a:rPr lang="en-IN" dirty="0">
                <a:solidFill>
                  <a:srgbClr val="FFFF00"/>
                </a:solidFill>
              </a:rPr>
              <a:t>count</a:t>
            </a:r>
            <a:r>
              <a:rPr lang="en-IN" dirty="0"/>
              <a:t> and </a:t>
            </a:r>
            <a:r>
              <a:rPr lang="en-IN" dirty="0" err="1">
                <a:solidFill>
                  <a:srgbClr val="FFFF00"/>
                </a:solidFill>
              </a:rPr>
              <a:t>for_each</a:t>
            </a:r>
            <a:r>
              <a:rPr lang="en-IN" dirty="0">
                <a:solidFill>
                  <a:srgbClr val="FFFF00"/>
                </a:solidFill>
              </a:rPr>
              <a:t> </a:t>
            </a:r>
            <a:r>
              <a:rPr lang="en-IN" dirty="0"/>
              <a:t>meta-arguments as defined for managed resources, with the </a:t>
            </a:r>
            <a:r>
              <a:rPr lang="en-IN" dirty="0">
                <a:solidFill>
                  <a:srgbClr val="FFFF00"/>
                </a:solidFill>
              </a:rPr>
              <a:t>same syntax and </a:t>
            </a:r>
            <a:r>
              <a:rPr lang="en-IN" dirty="0" err="1">
                <a:solidFill>
                  <a:srgbClr val="FFFF00"/>
                </a:solidFill>
              </a:rPr>
              <a:t>behavior</a:t>
            </a:r>
            <a:r>
              <a:rPr lang="en-IN" dirty="0">
                <a:solidFill>
                  <a:srgbClr val="FFFF00"/>
                </a:solidFill>
              </a:rPr>
              <a:t>.</a:t>
            </a:r>
          </a:p>
          <a:p>
            <a:r>
              <a:rPr lang="en-IN" dirty="0"/>
              <a:t>Each instance will </a:t>
            </a:r>
            <a:r>
              <a:rPr lang="en-IN" dirty="0">
                <a:solidFill>
                  <a:srgbClr val="FFFF00"/>
                </a:solidFill>
              </a:rPr>
              <a:t>separately read </a:t>
            </a:r>
            <a:r>
              <a:rPr lang="en-IN" dirty="0"/>
              <a:t>from its data source with its own variant of the constraint arguments, producing an </a:t>
            </a:r>
            <a:r>
              <a:rPr lang="en-IN" dirty="0">
                <a:solidFill>
                  <a:srgbClr val="FFFF00"/>
                </a:solidFill>
              </a:rPr>
              <a:t>indexed result</a:t>
            </a:r>
            <a:r>
              <a:rPr lang="en-IN" dirty="0"/>
              <a:t>.</a:t>
            </a:r>
            <a:endParaRPr lang="en-US" dirty="0"/>
          </a:p>
        </p:txBody>
      </p:sp>
      <p:sp>
        <p:nvSpPr>
          <p:cNvPr id="11" name="Rounded Rectangle 10">
            <a:extLst>
              <a:ext uri="{FF2B5EF4-FFF2-40B4-BE49-F238E27FC236}">
                <a16:creationId xmlns:a16="http://schemas.microsoft.com/office/drawing/2014/main" id="{04433B7E-8BC0-B548-B97E-7A1A5D0463CC}"/>
              </a:ext>
            </a:extLst>
          </p:cNvPr>
          <p:cNvSpPr/>
          <p:nvPr/>
        </p:nvSpPr>
        <p:spPr>
          <a:xfrm>
            <a:off x="185894" y="3458950"/>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resources support the </a:t>
            </a:r>
            <a:r>
              <a:rPr lang="en-US" dirty="0">
                <a:solidFill>
                  <a:srgbClr val="FFFF00"/>
                </a:solidFill>
              </a:rPr>
              <a:t>provider</a:t>
            </a:r>
            <a:r>
              <a:rPr lang="en-US" dirty="0"/>
              <a:t> meta-argument as defined for managed resources, with the </a:t>
            </a:r>
            <a:r>
              <a:rPr lang="en-US" dirty="0">
                <a:solidFill>
                  <a:srgbClr val="FFFF00"/>
                </a:solidFill>
              </a:rPr>
              <a:t>same syntax and behavior</a:t>
            </a:r>
            <a:r>
              <a:rPr lang="en-US" dirty="0"/>
              <a:t>.</a:t>
            </a:r>
          </a:p>
        </p:txBody>
      </p:sp>
      <p:sp>
        <p:nvSpPr>
          <p:cNvPr id="12" name="Rounded Rectangle 11">
            <a:extLst>
              <a:ext uri="{FF2B5EF4-FFF2-40B4-BE49-F238E27FC236}">
                <a16:creationId xmlns:a16="http://schemas.microsoft.com/office/drawing/2014/main" id="{C2C5A00E-746E-D443-92D8-08AAB4DEBDB6}"/>
              </a:ext>
            </a:extLst>
          </p:cNvPr>
          <p:cNvSpPr/>
          <p:nvPr/>
        </p:nvSpPr>
        <p:spPr>
          <a:xfrm>
            <a:off x="185894" y="4305719"/>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a:t>
            </a:r>
            <a:r>
              <a:rPr lang="en-IN" dirty="0">
                <a:solidFill>
                  <a:srgbClr val="FF0000"/>
                </a:solidFill>
              </a:rPr>
              <a:t>do not currently have </a:t>
            </a:r>
            <a:r>
              <a:rPr lang="en-IN" dirty="0"/>
              <a:t>any customization settings available for their </a:t>
            </a:r>
            <a:r>
              <a:rPr lang="en-IN" dirty="0">
                <a:solidFill>
                  <a:srgbClr val="FFFF00"/>
                </a:solidFill>
              </a:rPr>
              <a:t>lifecycle</a:t>
            </a:r>
            <a:r>
              <a:rPr lang="en-IN" dirty="0"/>
              <a:t>, but the lifecycle nested block is </a:t>
            </a:r>
            <a:r>
              <a:rPr lang="en-IN" dirty="0">
                <a:solidFill>
                  <a:srgbClr val="FFFF00"/>
                </a:solidFill>
              </a:rPr>
              <a:t>reserved</a:t>
            </a:r>
            <a:r>
              <a:rPr lang="en-IN" dirty="0"/>
              <a:t> in case any are added in future versions.</a:t>
            </a:r>
            <a:endParaRPr lang="en-US" dirty="0"/>
          </a:p>
        </p:txBody>
      </p:sp>
      <p:sp>
        <p:nvSpPr>
          <p:cNvPr id="13" name="Oval 12">
            <a:extLst>
              <a:ext uri="{FF2B5EF4-FFF2-40B4-BE49-F238E27FC236}">
                <a16:creationId xmlns:a16="http://schemas.microsoft.com/office/drawing/2014/main" id="{B57F0EE3-F654-7949-A720-0BE81C8B1BBA}"/>
              </a:ext>
            </a:extLst>
          </p:cNvPr>
          <p:cNvSpPr/>
          <p:nvPr/>
        </p:nvSpPr>
        <p:spPr>
          <a:xfrm>
            <a:off x="3050532" y="1446783"/>
            <a:ext cx="8134142" cy="141034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 for </a:t>
            </a:r>
            <a:r>
              <a:rPr lang="en-US" sz="3000" dirty="0" err="1"/>
              <a:t>Datasources</a:t>
            </a:r>
            <a:endParaRPr lang="en-US" sz="3000" dirty="0"/>
          </a:p>
        </p:txBody>
      </p:sp>
    </p:spTree>
    <p:extLst>
      <p:ext uri="{BB962C8B-B14F-4D97-AF65-F5344CB8AC3E}">
        <p14:creationId xmlns:p14="http://schemas.microsoft.com/office/powerpoint/2010/main" val="1660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40867722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30676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25966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8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0064575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068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3.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378671</TotalTime>
  <Words>6664</Words>
  <Application>Microsoft Macintosh PowerPoint</Application>
  <PresentationFormat>Custom</PresentationFormat>
  <Paragraphs>1221</Paragraphs>
  <Slides>166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166</vt:i4>
      </vt:variant>
    </vt:vector>
  </HeadingPairs>
  <TitlesOfParts>
    <vt:vector size="170" baseType="lpstr">
      <vt:lpstr>Arial</vt:lpstr>
      <vt:lpstr>Calibri</vt:lpstr>
      <vt:lpstr>Calibri Light</vt:lpstr>
      <vt:lpstr>Office Theme</vt:lpstr>
      <vt:lpstr>Hashicorp Certified: Terraform Associate on Azure Cloud    </vt:lpstr>
      <vt:lpstr>PowerPoint Presentation</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Resource Meta-Arguments</vt:lpstr>
      <vt:lpstr>Practical Example with Step-by-Step Documentation on Github</vt:lpstr>
      <vt:lpstr>Resource Meta-Arguments</vt:lpstr>
      <vt:lpstr>PowerPoint Presentation</vt:lpstr>
      <vt:lpstr>Resource Meta-Arguments – depends_on</vt:lpstr>
      <vt:lpstr>Use case: What are we going implement?</vt:lpstr>
      <vt:lpstr>PowerPoint Presentation</vt:lpstr>
      <vt:lpstr>Resource Meta-Arguments – count</vt:lpstr>
      <vt:lpstr>Use case: What are we going implement?</vt:lpstr>
      <vt:lpstr>PowerPoint Presentation</vt:lpstr>
      <vt:lpstr>Resource Meta-Arguments – for_each</vt:lpstr>
      <vt:lpstr>Usecase-1: for_each Maps</vt:lpstr>
      <vt:lpstr>PowerPoint Presentation</vt:lpstr>
      <vt:lpstr>Usecase-2: for_each Set of Strings (toset)</vt:lpstr>
      <vt:lpstr>PowerPoint Presentation</vt:lpstr>
      <vt:lpstr>PowerPoint Presentation</vt:lpstr>
      <vt:lpstr>PowerPoint Presentation</vt:lpstr>
      <vt:lpstr>PowerPoint Presentation</vt:lpstr>
      <vt:lpstr>PowerPoint Presentation</vt:lpstr>
      <vt:lpstr>PowerPoint Presentation</vt:lpstr>
      <vt:lpstr>Terraform Variables – Output Values</vt:lpstr>
      <vt:lpstr>Output Values – 3 Demos</vt:lpstr>
      <vt:lpstr>Terraform Variables  Output Values Basics</vt:lpstr>
      <vt:lpstr>Terraform Variables  Output Values Count and Splat Expression</vt:lpstr>
      <vt:lpstr>Terraform Variables Output Values for_each and for loops with Lists</vt:lpstr>
      <vt:lpstr>Terraform Variables Output Values for_each and for loops with Maps</vt:lpstr>
      <vt:lpstr>Terraform Variables Output Values  for_each and for loops with  keys() and values() functions</vt:lpstr>
      <vt:lpstr>Practical Example with Step-by-Step Documentation on Github</vt:lpstr>
      <vt:lpstr>PowerPoint Presentation</vt:lpstr>
      <vt:lpstr>PowerPoint Presentation</vt:lpstr>
      <vt:lpstr>Terraform Variables – Local Values</vt:lpstr>
      <vt:lpstr>Terraform Variables – Local Values</vt:lpstr>
      <vt:lpstr>Practical Example with Step-by-Step Documentation on Github</vt:lpstr>
      <vt:lpstr>PowerPoint Presentation</vt:lpstr>
      <vt:lpstr>Terraform Datasources</vt:lpstr>
      <vt:lpstr>Terraform Datasources</vt:lpstr>
      <vt:lpstr>PowerPoint Presentation</vt:lpstr>
      <vt:lpstr>What is Terraform Backend ?</vt:lpstr>
      <vt:lpstr>Local State File</vt:lpstr>
      <vt:lpstr>PowerPoint Presentation</vt:lpstr>
      <vt:lpstr>Terraform Remote State File with State Locking</vt:lpstr>
      <vt:lpstr>PowerPoint Presentation</vt:lpstr>
      <vt:lpstr>Terraform Backends</vt:lpstr>
      <vt:lpstr>Terraform Backends</vt:lpstr>
      <vt:lpstr>Terraform Backends</vt:lpstr>
      <vt:lpstr>PowerPoint Presentation</vt:lpstr>
      <vt:lpstr>Terraform Remote State Datasource</vt:lpstr>
      <vt:lpstr>Terraform Backend – Both Projects</vt:lpstr>
      <vt:lpstr>Terraform Remote State Datasource – Used in Project-2</vt:lpstr>
      <vt:lpstr>Reference Project-1 Output Values in Project -2 </vt:lpstr>
      <vt:lpstr>Practical Example with Step-by-Step Documentation on Github</vt:lpstr>
      <vt:lpstr>PowerPoint Presentation</vt:lpstr>
      <vt:lpstr>Terraform Commands – State Perspective</vt:lpstr>
      <vt:lpstr>PowerPoint Presentation</vt:lpstr>
      <vt:lpstr>PowerPoint Presentation</vt:lpstr>
      <vt:lpstr>Terraform Workspace Commands</vt:lpstr>
      <vt:lpstr>Practical Example with Step-by-Step Documentation on Github</vt:lpstr>
      <vt:lpstr>PowerPoint Presentation</vt:lpstr>
      <vt:lpstr>Terraform Provisioners</vt:lpstr>
      <vt:lpstr>Types of Provisioners</vt:lpstr>
      <vt:lpstr>Connection Block</vt:lpstr>
      <vt:lpstr>File Provisioner</vt:lpstr>
      <vt:lpstr>local-exec Provisioner</vt:lpstr>
      <vt:lpstr>remote-exec Provisioner</vt:lpstr>
      <vt:lpstr>Null-Resource &amp; Provisioners</vt:lpstr>
      <vt:lpstr>Null-Resource &amp; Provisioners</vt:lpstr>
      <vt:lpstr>Null-Resource &amp; Provisioners</vt:lpstr>
      <vt:lpstr>Practical Examples &amp; Step-by-Step Documentation on Github</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PowerPoint Presentation</vt:lpstr>
      <vt:lpstr>PowerPoint Presentation</vt:lpstr>
      <vt:lpstr>PowerPoint Presentation</vt:lpstr>
      <vt:lpstr>PowerPoint Presentation</vt:lpstr>
      <vt:lpstr>Practical Examples with Step-by-Step Github Documentation</vt:lpstr>
      <vt:lpstr>Terraform Pricing</vt:lpstr>
      <vt:lpstr>PowerPoint Presentation</vt:lpstr>
      <vt:lpstr>Terraform VCS Integration</vt:lpstr>
      <vt:lpstr>Terraform Cloud – Supported VCS Providers</vt:lpstr>
      <vt:lpstr>Terraform Cloud – Overview Tab</vt:lpstr>
      <vt:lpstr>Terraform Cloud – Runs Tab</vt:lpstr>
      <vt:lpstr>Terraform Cloud – States Tab</vt:lpstr>
      <vt:lpstr>Terraform Cloud – Variables Tab</vt:lpstr>
      <vt:lpstr>Terraform Cloud Settings Tab</vt:lpstr>
      <vt:lpstr>PowerPoint Presentation</vt:lpstr>
      <vt:lpstr>Terraform Private Module Registry</vt:lpstr>
      <vt:lpstr>Terraform Cloud – Private Module Registry</vt:lpstr>
      <vt:lpstr>Terraform Cloud – Private Module Registry</vt:lpstr>
      <vt:lpstr>PowerPoint Presentation</vt:lpstr>
      <vt:lpstr>Terraform Cloud - CLI Driven Workflow</vt:lpstr>
      <vt:lpstr>Terraform Cloud - CLI Driven Workflow</vt:lpstr>
      <vt:lpstr>Terraform Cloud - CLI Driven Workflow</vt:lpstr>
      <vt:lpstr>Terraform Cloud - CLI Driven Workflow</vt:lpstr>
      <vt:lpstr>Terraform Cloud - CLI Driven Workflow – States Tab</vt:lpstr>
      <vt:lpstr>PowerPoint Presentation</vt:lpstr>
      <vt:lpstr>What is Sentinel ?</vt:lpstr>
      <vt:lpstr>Sentinel Policies</vt:lpstr>
      <vt:lpstr>Sentinel Enforcement Mode - Advisory</vt:lpstr>
      <vt:lpstr>Sentinel Enforcement Mode – Soft-Mandatory</vt:lpstr>
      <vt:lpstr>Sentinel Enforcement Mode – Hard-Mandatory</vt:lpstr>
      <vt:lpstr>Sentinel – CIS Policies</vt:lpstr>
      <vt:lpstr>Practical Examples with Step-by-Step Github Documentation</vt:lpstr>
      <vt:lpstr>ALL LIVE SLIDES ARE BEFORE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Microsoft Office User</cp:lastModifiedBy>
  <cp:revision>1165</cp:revision>
  <cp:lastPrinted>2021-07-02T11:42:58Z</cp:lastPrinted>
  <dcterms:created xsi:type="dcterms:W3CDTF">2019-11-12T03:20:49Z</dcterms:created>
  <dcterms:modified xsi:type="dcterms:W3CDTF">2022-04-06T18:52:52Z</dcterms:modified>
</cp:coreProperties>
</file>